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3" r:id="rId17"/>
    <p:sldId id="272" r:id="rId18"/>
    <p:sldId id="275" r:id="rId19"/>
    <p:sldId id="276" r:id="rId20"/>
    <p:sldId id="300" r:id="rId21"/>
    <p:sldId id="278" r:id="rId22"/>
    <p:sldId id="279" r:id="rId23"/>
    <p:sldId id="280" r:id="rId24"/>
    <p:sldId id="281" r:id="rId25"/>
    <p:sldId id="282" r:id="rId26"/>
    <p:sldId id="283" r:id="rId27"/>
    <p:sldId id="277" r:id="rId28"/>
    <p:sldId id="284" r:id="rId29"/>
    <p:sldId id="285" r:id="rId30"/>
    <p:sldId id="287" r:id="rId31"/>
    <p:sldId id="288" r:id="rId32"/>
    <p:sldId id="289" r:id="rId33"/>
    <p:sldId id="290" r:id="rId34"/>
    <p:sldId id="291" r:id="rId35"/>
    <p:sldId id="292" r:id="rId36"/>
    <p:sldId id="293" r:id="rId37"/>
    <p:sldId id="295" r:id="rId38"/>
    <p:sldId id="296" r:id="rId39"/>
    <p:sldId id="308" r:id="rId40"/>
    <p:sldId id="297" r:id="rId41"/>
    <p:sldId id="298" r:id="rId42"/>
    <p:sldId id="299" r:id="rId43"/>
    <p:sldId id="301" r:id="rId44"/>
    <p:sldId id="302" r:id="rId45"/>
    <p:sldId id="303" r:id="rId46"/>
    <p:sldId id="304" r:id="rId47"/>
    <p:sldId id="305" r:id="rId48"/>
    <p:sldId id="306" r:id="rId49"/>
    <p:sldId id="307" r:id="rId50"/>
  </p:sldIdLst>
  <p:sldSz cx="9144000" cy="6858000" type="screen4x3"/>
  <p:notesSz cx="6810375" cy="9942513"/>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00"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9D132F-6E85-4FFF-A2D7-1A6479CF41FA}" type="doc">
      <dgm:prSet loTypeId="urn:microsoft.com/office/officeart/2005/8/layout/hierarchy4" loCatId="list" qsTypeId="urn:microsoft.com/office/officeart/2005/8/quickstyle/simple1#1" qsCatId="simple" csTypeId="urn:microsoft.com/office/officeart/2005/8/colors/accent1_2#1" csCatId="accent1" phldr="1"/>
      <dgm:spPr/>
      <dgm:t>
        <a:bodyPr/>
        <a:lstStyle/>
        <a:p>
          <a:endParaRPr lang="it-IT"/>
        </a:p>
      </dgm:t>
    </dgm:pt>
    <dgm:pt modelId="{61F461B3-6EC5-4678-8680-E200488F77DC}">
      <dgm:prSet phldrT="[Testo]"/>
      <dgm:spPr/>
      <dgm:t>
        <a:bodyPr/>
        <a:lstStyle/>
        <a:p>
          <a:r>
            <a:rPr lang="it-IT" dirty="0" smtClean="0"/>
            <a:t>BILANCIO</a:t>
          </a:r>
          <a:endParaRPr lang="it-IT" dirty="0"/>
        </a:p>
      </dgm:t>
    </dgm:pt>
    <dgm:pt modelId="{E41F589F-3792-4BFC-8553-4BC26EEDA1E4}" type="parTrans" cxnId="{DB8CE158-CE8F-495E-BCD3-52C8E257C27A}">
      <dgm:prSet/>
      <dgm:spPr/>
      <dgm:t>
        <a:bodyPr/>
        <a:lstStyle/>
        <a:p>
          <a:endParaRPr lang="it-IT"/>
        </a:p>
      </dgm:t>
    </dgm:pt>
    <dgm:pt modelId="{049DC16F-4A60-42CA-945F-90ECB14AEBCF}" type="sibTrans" cxnId="{DB8CE158-CE8F-495E-BCD3-52C8E257C27A}">
      <dgm:prSet/>
      <dgm:spPr/>
      <dgm:t>
        <a:bodyPr/>
        <a:lstStyle/>
        <a:p>
          <a:endParaRPr lang="it-IT"/>
        </a:p>
      </dgm:t>
    </dgm:pt>
    <dgm:pt modelId="{A2440057-D0AE-49C5-BA3F-F69D4563C1A5}">
      <dgm:prSet phldrT="[Testo]"/>
      <dgm:spPr/>
      <dgm:t>
        <a:bodyPr/>
        <a:lstStyle/>
        <a:p>
          <a:r>
            <a:rPr lang="it-IT" dirty="0" smtClean="0"/>
            <a:t>PROGRAMMA</a:t>
          </a:r>
          <a:endParaRPr lang="it-IT" dirty="0"/>
        </a:p>
      </dgm:t>
    </dgm:pt>
    <dgm:pt modelId="{CF0E525A-F565-4C4C-BCBF-BA153671D331}" type="parTrans" cxnId="{B8B4A443-D99C-4F2B-A584-4DC52BD276D6}">
      <dgm:prSet/>
      <dgm:spPr/>
      <dgm:t>
        <a:bodyPr/>
        <a:lstStyle/>
        <a:p>
          <a:endParaRPr lang="it-IT"/>
        </a:p>
      </dgm:t>
    </dgm:pt>
    <dgm:pt modelId="{D86F042C-7AAE-4B66-B97B-D18A6A23BA8A}" type="sibTrans" cxnId="{B8B4A443-D99C-4F2B-A584-4DC52BD276D6}">
      <dgm:prSet/>
      <dgm:spPr/>
      <dgm:t>
        <a:bodyPr/>
        <a:lstStyle/>
        <a:p>
          <a:endParaRPr lang="it-IT"/>
        </a:p>
      </dgm:t>
    </dgm:pt>
    <dgm:pt modelId="{19F89960-2574-43A9-A3A5-01515F15AD89}">
      <dgm:prSet phldrT="[Testo]"/>
      <dgm:spPr/>
      <dgm:t>
        <a:bodyPr/>
        <a:lstStyle/>
        <a:p>
          <a:r>
            <a:rPr lang="it-IT" dirty="0" smtClean="0"/>
            <a:t>TITOLO </a:t>
          </a:r>
          <a:r>
            <a:rPr lang="it-IT" dirty="0" err="1" smtClean="0"/>
            <a:t>I°</a:t>
          </a:r>
          <a:endParaRPr lang="it-IT" dirty="0"/>
        </a:p>
      </dgm:t>
    </dgm:pt>
    <dgm:pt modelId="{24355557-FC26-4E09-A5D3-3AA25871EEDC}" type="parTrans" cxnId="{C078FDE9-85C1-4EA9-8796-D93E3BC840CB}">
      <dgm:prSet/>
      <dgm:spPr/>
      <dgm:t>
        <a:bodyPr/>
        <a:lstStyle/>
        <a:p>
          <a:endParaRPr lang="it-IT"/>
        </a:p>
      </dgm:t>
    </dgm:pt>
    <dgm:pt modelId="{67D03F95-3CA0-4E91-9F2A-0C6EA7DD6310}" type="sibTrans" cxnId="{C078FDE9-85C1-4EA9-8796-D93E3BC840CB}">
      <dgm:prSet/>
      <dgm:spPr/>
      <dgm:t>
        <a:bodyPr/>
        <a:lstStyle/>
        <a:p>
          <a:endParaRPr lang="it-IT"/>
        </a:p>
      </dgm:t>
    </dgm:pt>
    <dgm:pt modelId="{2281AA23-8D92-4E98-A6B8-85C13CB58159}">
      <dgm:prSet phldrT="[Testo]"/>
      <dgm:spPr/>
      <dgm:t>
        <a:bodyPr/>
        <a:lstStyle/>
        <a:p>
          <a:r>
            <a:rPr lang="it-IT" dirty="0" smtClean="0"/>
            <a:t>TITOLO </a:t>
          </a:r>
          <a:r>
            <a:rPr lang="it-IT" dirty="0" err="1" smtClean="0"/>
            <a:t>II°</a:t>
          </a:r>
          <a:endParaRPr lang="it-IT" dirty="0"/>
        </a:p>
      </dgm:t>
    </dgm:pt>
    <dgm:pt modelId="{4EAA6399-3719-46B6-9BF9-C5F8808C268E}" type="parTrans" cxnId="{01254781-9C58-4419-8B11-093130090C8E}">
      <dgm:prSet/>
      <dgm:spPr/>
      <dgm:t>
        <a:bodyPr/>
        <a:lstStyle/>
        <a:p>
          <a:endParaRPr lang="it-IT"/>
        </a:p>
      </dgm:t>
    </dgm:pt>
    <dgm:pt modelId="{CE93DCF8-E681-4ADC-8032-9B2C4A925285}" type="sibTrans" cxnId="{01254781-9C58-4419-8B11-093130090C8E}">
      <dgm:prSet/>
      <dgm:spPr/>
      <dgm:t>
        <a:bodyPr/>
        <a:lstStyle/>
        <a:p>
          <a:endParaRPr lang="it-IT"/>
        </a:p>
      </dgm:t>
    </dgm:pt>
    <dgm:pt modelId="{528A54EF-94B0-41F7-AC66-35E09AF573CA}">
      <dgm:prSet phldrT="[Testo]"/>
      <dgm:spPr/>
      <dgm:t>
        <a:bodyPr/>
        <a:lstStyle/>
        <a:p>
          <a:r>
            <a:rPr lang="it-IT" dirty="0" smtClean="0"/>
            <a:t>PROGRAMMA</a:t>
          </a:r>
          <a:endParaRPr lang="it-IT" dirty="0"/>
        </a:p>
      </dgm:t>
    </dgm:pt>
    <dgm:pt modelId="{B6C57C27-EC69-427E-B84A-26305D2737B5}" type="parTrans" cxnId="{E1C53C42-27AE-4B58-9FD2-6435CF704D70}">
      <dgm:prSet/>
      <dgm:spPr/>
      <dgm:t>
        <a:bodyPr/>
        <a:lstStyle/>
        <a:p>
          <a:endParaRPr lang="it-IT"/>
        </a:p>
      </dgm:t>
    </dgm:pt>
    <dgm:pt modelId="{30CF633E-4257-490E-85E3-025D79B00E46}" type="sibTrans" cxnId="{E1C53C42-27AE-4B58-9FD2-6435CF704D70}">
      <dgm:prSet/>
      <dgm:spPr/>
      <dgm:t>
        <a:bodyPr/>
        <a:lstStyle/>
        <a:p>
          <a:endParaRPr lang="it-IT"/>
        </a:p>
      </dgm:t>
    </dgm:pt>
    <dgm:pt modelId="{FEA1047A-52B1-4FC4-8738-D22621119335}">
      <dgm:prSet phldrT="[Testo]"/>
      <dgm:spPr/>
      <dgm:t>
        <a:bodyPr/>
        <a:lstStyle/>
        <a:p>
          <a:r>
            <a:rPr lang="it-IT" dirty="0" smtClean="0"/>
            <a:t>TITOLO </a:t>
          </a:r>
          <a:r>
            <a:rPr lang="it-IT" dirty="0" err="1" smtClean="0"/>
            <a:t>I°</a:t>
          </a:r>
          <a:endParaRPr lang="it-IT" dirty="0"/>
        </a:p>
      </dgm:t>
    </dgm:pt>
    <dgm:pt modelId="{4BF27C88-7769-445B-9982-8FAA41FC8AD9}" type="parTrans" cxnId="{8EFB21E7-6F05-434C-AC14-9F4785F98CEF}">
      <dgm:prSet/>
      <dgm:spPr/>
      <dgm:t>
        <a:bodyPr/>
        <a:lstStyle/>
        <a:p>
          <a:endParaRPr lang="it-IT"/>
        </a:p>
      </dgm:t>
    </dgm:pt>
    <dgm:pt modelId="{3043D332-BE2D-4B6A-88D7-D5BD5DF29238}" type="sibTrans" cxnId="{8EFB21E7-6F05-434C-AC14-9F4785F98CEF}">
      <dgm:prSet/>
      <dgm:spPr/>
      <dgm:t>
        <a:bodyPr/>
        <a:lstStyle/>
        <a:p>
          <a:endParaRPr lang="it-IT"/>
        </a:p>
      </dgm:t>
    </dgm:pt>
    <dgm:pt modelId="{2C01CF84-CCCF-4552-9F3F-CCCFB8B0DC0F}" type="pres">
      <dgm:prSet presAssocID="{119D132F-6E85-4FFF-A2D7-1A6479CF41FA}" presName="Name0" presStyleCnt="0">
        <dgm:presLayoutVars>
          <dgm:chPref val="1"/>
          <dgm:dir/>
          <dgm:animOne val="branch"/>
          <dgm:animLvl val="lvl"/>
          <dgm:resizeHandles/>
        </dgm:presLayoutVars>
      </dgm:prSet>
      <dgm:spPr/>
      <dgm:t>
        <a:bodyPr/>
        <a:lstStyle/>
        <a:p>
          <a:endParaRPr lang="it-IT"/>
        </a:p>
      </dgm:t>
    </dgm:pt>
    <dgm:pt modelId="{B8784668-8ABD-4EE9-BDF8-B6B3F4FBB911}" type="pres">
      <dgm:prSet presAssocID="{61F461B3-6EC5-4678-8680-E200488F77DC}" presName="vertOne" presStyleCnt="0"/>
      <dgm:spPr/>
    </dgm:pt>
    <dgm:pt modelId="{B4E9B4E8-05FD-4F28-B37F-EDAA301CA4B8}" type="pres">
      <dgm:prSet presAssocID="{61F461B3-6EC5-4678-8680-E200488F77DC}" presName="txOne" presStyleLbl="node0" presStyleIdx="0" presStyleCnt="1" custLinFactNeighborX="-26557" custLinFactNeighborY="-1356">
        <dgm:presLayoutVars>
          <dgm:chPref val="3"/>
        </dgm:presLayoutVars>
      </dgm:prSet>
      <dgm:spPr/>
      <dgm:t>
        <a:bodyPr/>
        <a:lstStyle/>
        <a:p>
          <a:endParaRPr lang="it-IT"/>
        </a:p>
      </dgm:t>
    </dgm:pt>
    <dgm:pt modelId="{AC3B98C7-4960-4D8F-96E8-7B6445055E77}" type="pres">
      <dgm:prSet presAssocID="{61F461B3-6EC5-4678-8680-E200488F77DC}" presName="parTransOne" presStyleCnt="0"/>
      <dgm:spPr/>
    </dgm:pt>
    <dgm:pt modelId="{A5B00649-5E01-442B-9785-B097BAEB7559}" type="pres">
      <dgm:prSet presAssocID="{61F461B3-6EC5-4678-8680-E200488F77DC}" presName="horzOne" presStyleCnt="0"/>
      <dgm:spPr/>
    </dgm:pt>
    <dgm:pt modelId="{8A8652A4-F02B-4725-BD3B-F54987FEFAFE}" type="pres">
      <dgm:prSet presAssocID="{A2440057-D0AE-49C5-BA3F-F69D4563C1A5}" presName="vertTwo" presStyleCnt="0"/>
      <dgm:spPr/>
    </dgm:pt>
    <dgm:pt modelId="{536E2D21-65F9-42EA-918A-B9D172F6C392}" type="pres">
      <dgm:prSet presAssocID="{A2440057-D0AE-49C5-BA3F-F69D4563C1A5}" presName="txTwo" presStyleLbl="node2" presStyleIdx="0" presStyleCnt="2">
        <dgm:presLayoutVars>
          <dgm:chPref val="3"/>
        </dgm:presLayoutVars>
      </dgm:prSet>
      <dgm:spPr/>
      <dgm:t>
        <a:bodyPr/>
        <a:lstStyle/>
        <a:p>
          <a:endParaRPr lang="it-IT"/>
        </a:p>
      </dgm:t>
    </dgm:pt>
    <dgm:pt modelId="{CE21E3C9-29C0-4B43-82C4-EBBC31572FF4}" type="pres">
      <dgm:prSet presAssocID="{A2440057-D0AE-49C5-BA3F-F69D4563C1A5}" presName="parTransTwo" presStyleCnt="0"/>
      <dgm:spPr/>
    </dgm:pt>
    <dgm:pt modelId="{C3F2189A-1E68-458A-BD31-2AE03CBFC464}" type="pres">
      <dgm:prSet presAssocID="{A2440057-D0AE-49C5-BA3F-F69D4563C1A5}" presName="horzTwo" presStyleCnt="0"/>
      <dgm:spPr/>
    </dgm:pt>
    <dgm:pt modelId="{21779218-36EB-4130-A049-EAD57F222972}" type="pres">
      <dgm:prSet presAssocID="{19F89960-2574-43A9-A3A5-01515F15AD89}" presName="vertThree" presStyleCnt="0"/>
      <dgm:spPr/>
    </dgm:pt>
    <dgm:pt modelId="{6B1B0367-1653-4F36-AF41-254365772183}" type="pres">
      <dgm:prSet presAssocID="{19F89960-2574-43A9-A3A5-01515F15AD89}" presName="txThree" presStyleLbl="node3" presStyleIdx="0" presStyleCnt="3" custLinFactNeighborX="-36" custLinFactNeighborY="425">
        <dgm:presLayoutVars>
          <dgm:chPref val="3"/>
        </dgm:presLayoutVars>
      </dgm:prSet>
      <dgm:spPr/>
      <dgm:t>
        <a:bodyPr/>
        <a:lstStyle/>
        <a:p>
          <a:endParaRPr lang="it-IT"/>
        </a:p>
      </dgm:t>
    </dgm:pt>
    <dgm:pt modelId="{E05D6ED0-D262-4C93-B387-2CB907D1EDB9}" type="pres">
      <dgm:prSet presAssocID="{19F89960-2574-43A9-A3A5-01515F15AD89}" presName="horzThree" presStyleCnt="0"/>
      <dgm:spPr/>
    </dgm:pt>
    <dgm:pt modelId="{C1E17FE6-0BC3-4502-A1F7-412381410724}" type="pres">
      <dgm:prSet presAssocID="{67D03F95-3CA0-4E91-9F2A-0C6EA7DD6310}" presName="sibSpaceThree" presStyleCnt="0"/>
      <dgm:spPr/>
    </dgm:pt>
    <dgm:pt modelId="{1DC72291-537F-4065-8650-3553436BF8A9}" type="pres">
      <dgm:prSet presAssocID="{2281AA23-8D92-4E98-A6B8-85C13CB58159}" presName="vertThree" presStyleCnt="0"/>
      <dgm:spPr/>
    </dgm:pt>
    <dgm:pt modelId="{B64AFC4C-926F-4EDF-A1B5-05335F439489}" type="pres">
      <dgm:prSet presAssocID="{2281AA23-8D92-4E98-A6B8-85C13CB58159}" presName="txThree" presStyleLbl="node3" presStyleIdx="1" presStyleCnt="3">
        <dgm:presLayoutVars>
          <dgm:chPref val="3"/>
        </dgm:presLayoutVars>
      </dgm:prSet>
      <dgm:spPr/>
      <dgm:t>
        <a:bodyPr/>
        <a:lstStyle/>
        <a:p>
          <a:endParaRPr lang="it-IT"/>
        </a:p>
      </dgm:t>
    </dgm:pt>
    <dgm:pt modelId="{954D3AA3-BDD1-4A0A-BAF3-DDE6DA039F59}" type="pres">
      <dgm:prSet presAssocID="{2281AA23-8D92-4E98-A6B8-85C13CB58159}" presName="horzThree" presStyleCnt="0"/>
      <dgm:spPr/>
    </dgm:pt>
    <dgm:pt modelId="{1CC1EE02-9A40-49C3-8D41-8588200E315E}" type="pres">
      <dgm:prSet presAssocID="{D86F042C-7AAE-4B66-B97B-D18A6A23BA8A}" presName="sibSpaceTwo" presStyleCnt="0"/>
      <dgm:spPr/>
    </dgm:pt>
    <dgm:pt modelId="{1D82394D-597F-4382-9903-BD79E9C90604}" type="pres">
      <dgm:prSet presAssocID="{528A54EF-94B0-41F7-AC66-35E09AF573CA}" presName="vertTwo" presStyleCnt="0"/>
      <dgm:spPr/>
    </dgm:pt>
    <dgm:pt modelId="{E490592D-F343-41B1-9C06-8F176C155999}" type="pres">
      <dgm:prSet presAssocID="{528A54EF-94B0-41F7-AC66-35E09AF573CA}" presName="txTwo" presStyleLbl="node2" presStyleIdx="1" presStyleCnt="2">
        <dgm:presLayoutVars>
          <dgm:chPref val="3"/>
        </dgm:presLayoutVars>
      </dgm:prSet>
      <dgm:spPr/>
      <dgm:t>
        <a:bodyPr/>
        <a:lstStyle/>
        <a:p>
          <a:endParaRPr lang="it-IT"/>
        </a:p>
      </dgm:t>
    </dgm:pt>
    <dgm:pt modelId="{B2CF814F-4F79-4231-B7A6-88843CECABC9}" type="pres">
      <dgm:prSet presAssocID="{528A54EF-94B0-41F7-AC66-35E09AF573CA}" presName="parTransTwo" presStyleCnt="0"/>
      <dgm:spPr/>
    </dgm:pt>
    <dgm:pt modelId="{F5D4E98F-DAA7-40A3-8B64-1E71AA260D9D}" type="pres">
      <dgm:prSet presAssocID="{528A54EF-94B0-41F7-AC66-35E09AF573CA}" presName="horzTwo" presStyleCnt="0"/>
      <dgm:spPr/>
    </dgm:pt>
    <dgm:pt modelId="{7D899865-4C5A-418F-8427-C78D86B2532B}" type="pres">
      <dgm:prSet presAssocID="{FEA1047A-52B1-4FC4-8738-D22621119335}" presName="vertThree" presStyleCnt="0"/>
      <dgm:spPr/>
    </dgm:pt>
    <dgm:pt modelId="{7C62FCC1-896D-4BF2-8F82-8DD4D06AC490}" type="pres">
      <dgm:prSet presAssocID="{FEA1047A-52B1-4FC4-8738-D22621119335}" presName="txThree" presStyleLbl="node3" presStyleIdx="2" presStyleCnt="3">
        <dgm:presLayoutVars>
          <dgm:chPref val="3"/>
        </dgm:presLayoutVars>
      </dgm:prSet>
      <dgm:spPr/>
      <dgm:t>
        <a:bodyPr/>
        <a:lstStyle/>
        <a:p>
          <a:endParaRPr lang="it-IT"/>
        </a:p>
      </dgm:t>
    </dgm:pt>
    <dgm:pt modelId="{3890A07D-3CDE-4564-ABC4-C82D0D5D92BB}" type="pres">
      <dgm:prSet presAssocID="{FEA1047A-52B1-4FC4-8738-D22621119335}" presName="horzThree" presStyleCnt="0"/>
      <dgm:spPr/>
    </dgm:pt>
  </dgm:ptLst>
  <dgm:cxnLst>
    <dgm:cxn modelId="{C078FDE9-85C1-4EA9-8796-D93E3BC840CB}" srcId="{A2440057-D0AE-49C5-BA3F-F69D4563C1A5}" destId="{19F89960-2574-43A9-A3A5-01515F15AD89}" srcOrd="0" destOrd="0" parTransId="{24355557-FC26-4E09-A5D3-3AA25871EEDC}" sibTransId="{67D03F95-3CA0-4E91-9F2A-0C6EA7DD6310}"/>
    <dgm:cxn modelId="{7DD63E59-C8B6-47B3-A36E-FAB03FADBA63}" type="presOf" srcId="{19F89960-2574-43A9-A3A5-01515F15AD89}" destId="{6B1B0367-1653-4F36-AF41-254365772183}" srcOrd="0" destOrd="0" presId="urn:microsoft.com/office/officeart/2005/8/layout/hierarchy4"/>
    <dgm:cxn modelId="{2781DA54-AB35-408E-8159-4412620B2DB9}" type="presOf" srcId="{528A54EF-94B0-41F7-AC66-35E09AF573CA}" destId="{E490592D-F343-41B1-9C06-8F176C155999}" srcOrd="0" destOrd="0" presId="urn:microsoft.com/office/officeart/2005/8/layout/hierarchy4"/>
    <dgm:cxn modelId="{01254781-9C58-4419-8B11-093130090C8E}" srcId="{A2440057-D0AE-49C5-BA3F-F69D4563C1A5}" destId="{2281AA23-8D92-4E98-A6B8-85C13CB58159}" srcOrd="1" destOrd="0" parTransId="{4EAA6399-3719-46B6-9BF9-C5F8808C268E}" sibTransId="{CE93DCF8-E681-4ADC-8032-9B2C4A925285}"/>
    <dgm:cxn modelId="{8EFB21E7-6F05-434C-AC14-9F4785F98CEF}" srcId="{528A54EF-94B0-41F7-AC66-35E09AF573CA}" destId="{FEA1047A-52B1-4FC4-8738-D22621119335}" srcOrd="0" destOrd="0" parTransId="{4BF27C88-7769-445B-9982-8FAA41FC8AD9}" sibTransId="{3043D332-BE2D-4B6A-88D7-D5BD5DF29238}"/>
    <dgm:cxn modelId="{542B8DD8-2FDC-4F6C-B978-0BB7414D2B32}" type="presOf" srcId="{119D132F-6E85-4FFF-A2D7-1A6479CF41FA}" destId="{2C01CF84-CCCF-4552-9F3F-CCCFB8B0DC0F}" srcOrd="0" destOrd="0" presId="urn:microsoft.com/office/officeart/2005/8/layout/hierarchy4"/>
    <dgm:cxn modelId="{A130A4B8-9CC1-4B43-A8E7-F005328FF550}" type="presOf" srcId="{FEA1047A-52B1-4FC4-8738-D22621119335}" destId="{7C62FCC1-896D-4BF2-8F82-8DD4D06AC490}" srcOrd="0" destOrd="0" presId="urn:microsoft.com/office/officeart/2005/8/layout/hierarchy4"/>
    <dgm:cxn modelId="{B8B4A443-D99C-4F2B-A584-4DC52BD276D6}" srcId="{61F461B3-6EC5-4678-8680-E200488F77DC}" destId="{A2440057-D0AE-49C5-BA3F-F69D4563C1A5}" srcOrd="0" destOrd="0" parTransId="{CF0E525A-F565-4C4C-BCBF-BA153671D331}" sibTransId="{D86F042C-7AAE-4B66-B97B-D18A6A23BA8A}"/>
    <dgm:cxn modelId="{E1C53C42-27AE-4B58-9FD2-6435CF704D70}" srcId="{61F461B3-6EC5-4678-8680-E200488F77DC}" destId="{528A54EF-94B0-41F7-AC66-35E09AF573CA}" srcOrd="1" destOrd="0" parTransId="{B6C57C27-EC69-427E-B84A-26305D2737B5}" sibTransId="{30CF633E-4257-490E-85E3-025D79B00E46}"/>
    <dgm:cxn modelId="{39CE238C-ACF2-44DE-9256-FF85BE15B35F}" type="presOf" srcId="{A2440057-D0AE-49C5-BA3F-F69D4563C1A5}" destId="{536E2D21-65F9-42EA-918A-B9D172F6C392}" srcOrd="0" destOrd="0" presId="urn:microsoft.com/office/officeart/2005/8/layout/hierarchy4"/>
    <dgm:cxn modelId="{B7F8F3AD-426F-4F0D-B3E9-CCA80ECC3EC3}" type="presOf" srcId="{61F461B3-6EC5-4678-8680-E200488F77DC}" destId="{B4E9B4E8-05FD-4F28-B37F-EDAA301CA4B8}" srcOrd="0" destOrd="0" presId="urn:microsoft.com/office/officeart/2005/8/layout/hierarchy4"/>
    <dgm:cxn modelId="{A7F13294-2329-466A-A304-92F28C1B6EF9}" type="presOf" srcId="{2281AA23-8D92-4E98-A6B8-85C13CB58159}" destId="{B64AFC4C-926F-4EDF-A1B5-05335F439489}" srcOrd="0" destOrd="0" presId="urn:microsoft.com/office/officeart/2005/8/layout/hierarchy4"/>
    <dgm:cxn modelId="{DB8CE158-CE8F-495E-BCD3-52C8E257C27A}" srcId="{119D132F-6E85-4FFF-A2D7-1A6479CF41FA}" destId="{61F461B3-6EC5-4678-8680-E200488F77DC}" srcOrd="0" destOrd="0" parTransId="{E41F589F-3792-4BFC-8553-4BC26EEDA1E4}" sibTransId="{049DC16F-4A60-42CA-945F-90ECB14AEBCF}"/>
    <dgm:cxn modelId="{576EFF56-F000-4A8E-9076-9BAC8CA1C7A9}" type="presParOf" srcId="{2C01CF84-CCCF-4552-9F3F-CCCFB8B0DC0F}" destId="{B8784668-8ABD-4EE9-BDF8-B6B3F4FBB911}" srcOrd="0" destOrd="0" presId="urn:microsoft.com/office/officeart/2005/8/layout/hierarchy4"/>
    <dgm:cxn modelId="{4595D0CF-1DBC-451B-853A-D03B65881F43}" type="presParOf" srcId="{B8784668-8ABD-4EE9-BDF8-B6B3F4FBB911}" destId="{B4E9B4E8-05FD-4F28-B37F-EDAA301CA4B8}" srcOrd="0" destOrd="0" presId="urn:microsoft.com/office/officeart/2005/8/layout/hierarchy4"/>
    <dgm:cxn modelId="{641D6FC9-51A6-4199-B13B-9BEB454D6A3C}" type="presParOf" srcId="{B8784668-8ABD-4EE9-BDF8-B6B3F4FBB911}" destId="{AC3B98C7-4960-4D8F-96E8-7B6445055E77}" srcOrd="1" destOrd="0" presId="urn:microsoft.com/office/officeart/2005/8/layout/hierarchy4"/>
    <dgm:cxn modelId="{239CEDA2-B659-4225-A3AF-DEB477DA1C12}" type="presParOf" srcId="{B8784668-8ABD-4EE9-BDF8-B6B3F4FBB911}" destId="{A5B00649-5E01-442B-9785-B097BAEB7559}" srcOrd="2" destOrd="0" presId="urn:microsoft.com/office/officeart/2005/8/layout/hierarchy4"/>
    <dgm:cxn modelId="{72942E67-D493-42D1-97C0-0CDB9051A9B0}" type="presParOf" srcId="{A5B00649-5E01-442B-9785-B097BAEB7559}" destId="{8A8652A4-F02B-4725-BD3B-F54987FEFAFE}" srcOrd="0" destOrd="0" presId="urn:microsoft.com/office/officeart/2005/8/layout/hierarchy4"/>
    <dgm:cxn modelId="{483906F8-5B27-4832-B8B5-A305945BFCB5}" type="presParOf" srcId="{8A8652A4-F02B-4725-BD3B-F54987FEFAFE}" destId="{536E2D21-65F9-42EA-918A-B9D172F6C392}" srcOrd="0" destOrd="0" presId="urn:microsoft.com/office/officeart/2005/8/layout/hierarchy4"/>
    <dgm:cxn modelId="{36C74A4B-00C3-43BC-86A2-41F1D3E87A86}" type="presParOf" srcId="{8A8652A4-F02B-4725-BD3B-F54987FEFAFE}" destId="{CE21E3C9-29C0-4B43-82C4-EBBC31572FF4}" srcOrd="1" destOrd="0" presId="urn:microsoft.com/office/officeart/2005/8/layout/hierarchy4"/>
    <dgm:cxn modelId="{125CE68E-2749-41D7-9B99-CFB7751AD982}" type="presParOf" srcId="{8A8652A4-F02B-4725-BD3B-F54987FEFAFE}" destId="{C3F2189A-1E68-458A-BD31-2AE03CBFC464}" srcOrd="2" destOrd="0" presId="urn:microsoft.com/office/officeart/2005/8/layout/hierarchy4"/>
    <dgm:cxn modelId="{53C06C51-B5AA-4EEA-B683-BEB223EBEE37}" type="presParOf" srcId="{C3F2189A-1E68-458A-BD31-2AE03CBFC464}" destId="{21779218-36EB-4130-A049-EAD57F222972}" srcOrd="0" destOrd="0" presId="urn:microsoft.com/office/officeart/2005/8/layout/hierarchy4"/>
    <dgm:cxn modelId="{87F95CF8-8A69-45DD-BE27-9F8824F98DCD}" type="presParOf" srcId="{21779218-36EB-4130-A049-EAD57F222972}" destId="{6B1B0367-1653-4F36-AF41-254365772183}" srcOrd="0" destOrd="0" presId="urn:microsoft.com/office/officeart/2005/8/layout/hierarchy4"/>
    <dgm:cxn modelId="{BDEA0EF0-6449-4144-B033-F4FC4106FDA5}" type="presParOf" srcId="{21779218-36EB-4130-A049-EAD57F222972}" destId="{E05D6ED0-D262-4C93-B387-2CB907D1EDB9}" srcOrd="1" destOrd="0" presId="urn:microsoft.com/office/officeart/2005/8/layout/hierarchy4"/>
    <dgm:cxn modelId="{44E42753-9839-47E2-B7F9-F31C40E07A3A}" type="presParOf" srcId="{C3F2189A-1E68-458A-BD31-2AE03CBFC464}" destId="{C1E17FE6-0BC3-4502-A1F7-412381410724}" srcOrd="1" destOrd="0" presId="urn:microsoft.com/office/officeart/2005/8/layout/hierarchy4"/>
    <dgm:cxn modelId="{6194F18B-EBAE-43C3-A706-D3F345021D4C}" type="presParOf" srcId="{C3F2189A-1E68-458A-BD31-2AE03CBFC464}" destId="{1DC72291-537F-4065-8650-3553436BF8A9}" srcOrd="2" destOrd="0" presId="urn:microsoft.com/office/officeart/2005/8/layout/hierarchy4"/>
    <dgm:cxn modelId="{EE7E9A1E-129D-4611-9642-4DDE544BD31D}" type="presParOf" srcId="{1DC72291-537F-4065-8650-3553436BF8A9}" destId="{B64AFC4C-926F-4EDF-A1B5-05335F439489}" srcOrd="0" destOrd="0" presId="urn:microsoft.com/office/officeart/2005/8/layout/hierarchy4"/>
    <dgm:cxn modelId="{6419E67E-5020-435A-804D-2254515ED246}" type="presParOf" srcId="{1DC72291-537F-4065-8650-3553436BF8A9}" destId="{954D3AA3-BDD1-4A0A-BAF3-DDE6DA039F59}" srcOrd="1" destOrd="0" presId="urn:microsoft.com/office/officeart/2005/8/layout/hierarchy4"/>
    <dgm:cxn modelId="{A9D29A63-B8B6-48DC-9257-A79CC2F25D97}" type="presParOf" srcId="{A5B00649-5E01-442B-9785-B097BAEB7559}" destId="{1CC1EE02-9A40-49C3-8D41-8588200E315E}" srcOrd="1" destOrd="0" presId="urn:microsoft.com/office/officeart/2005/8/layout/hierarchy4"/>
    <dgm:cxn modelId="{3B70FEE7-C96C-4A2F-B3FF-F253D631574D}" type="presParOf" srcId="{A5B00649-5E01-442B-9785-B097BAEB7559}" destId="{1D82394D-597F-4382-9903-BD79E9C90604}" srcOrd="2" destOrd="0" presId="urn:microsoft.com/office/officeart/2005/8/layout/hierarchy4"/>
    <dgm:cxn modelId="{86441E1A-1A06-4765-A7AB-9C3A27E53FC2}" type="presParOf" srcId="{1D82394D-597F-4382-9903-BD79E9C90604}" destId="{E490592D-F343-41B1-9C06-8F176C155999}" srcOrd="0" destOrd="0" presId="urn:microsoft.com/office/officeart/2005/8/layout/hierarchy4"/>
    <dgm:cxn modelId="{7B7340FA-BD17-4F79-A978-835697484944}" type="presParOf" srcId="{1D82394D-597F-4382-9903-BD79E9C90604}" destId="{B2CF814F-4F79-4231-B7A6-88843CECABC9}" srcOrd="1" destOrd="0" presId="urn:microsoft.com/office/officeart/2005/8/layout/hierarchy4"/>
    <dgm:cxn modelId="{31276749-753A-4F6C-9CF4-553EC80A3677}" type="presParOf" srcId="{1D82394D-597F-4382-9903-BD79E9C90604}" destId="{F5D4E98F-DAA7-40A3-8B64-1E71AA260D9D}" srcOrd="2" destOrd="0" presId="urn:microsoft.com/office/officeart/2005/8/layout/hierarchy4"/>
    <dgm:cxn modelId="{81C71D3C-C7A3-4DB1-96E3-BEBE94C0D98D}" type="presParOf" srcId="{F5D4E98F-DAA7-40A3-8B64-1E71AA260D9D}" destId="{7D899865-4C5A-418F-8427-C78D86B2532B}" srcOrd="0" destOrd="0" presId="urn:microsoft.com/office/officeart/2005/8/layout/hierarchy4"/>
    <dgm:cxn modelId="{6ADDCB63-7C75-47CD-A5EA-4FBA8814FD14}" type="presParOf" srcId="{7D899865-4C5A-418F-8427-C78D86B2532B}" destId="{7C62FCC1-896D-4BF2-8F82-8DD4D06AC490}" srcOrd="0" destOrd="0" presId="urn:microsoft.com/office/officeart/2005/8/layout/hierarchy4"/>
    <dgm:cxn modelId="{04BB359A-CE50-4F58-909A-B8FC9D623F89}" type="presParOf" srcId="{7D899865-4C5A-418F-8427-C78D86B2532B}" destId="{3890A07D-3CDE-4564-ABC4-C82D0D5D92BB}"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B5BA0F-3C2F-42A0-9314-5022BD8E5D98}" type="doc">
      <dgm:prSet loTypeId="urn:microsoft.com/office/officeart/2005/8/layout/pyramid1" loCatId="pyramid" qsTypeId="urn:microsoft.com/office/officeart/2005/8/quickstyle/simple1#2" qsCatId="simple" csTypeId="urn:microsoft.com/office/officeart/2005/8/colors/accent1_2#2" csCatId="accent1" phldr="1"/>
      <dgm:spPr/>
    </dgm:pt>
    <dgm:pt modelId="{7499A416-6169-4E65-B333-407A9508B09A}">
      <dgm:prSet phldrT="[Testo]" custT="1"/>
      <dgm:spPr/>
      <dgm:t>
        <a:bodyPr/>
        <a:lstStyle/>
        <a:p>
          <a:endParaRPr lang="it-IT" sz="2000" dirty="0" smtClean="0"/>
        </a:p>
        <a:p>
          <a:r>
            <a:rPr lang="it-IT" sz="2000" dirty="0" smtClean="0"/>
            <a:t>Titolo </a:t>
          </a:r>
          <a:r>
            <a:rPr lang="it-IT" sz="2000" dirty="0" err="1" smtClean="0"/>
            <a:t>I°</a:t>
          </a:r>
          <a:endParaRPr lang="it-IT" sz="2000" dirty="0"/>
        </a:p>
      </dgm:t>
    </dgm:pt>
    <dgm:pt modelId="{8E59B06F-36FA-40DC-9CC3-C006DCD2263A}" type="parTrans" cxnId="{FE5CD5E8-7845-4314-ABC2-92006EA1B8FA}">
      <dgm:prSet/>
      <dgm:spPr/>
      <dgm:t>
        <a:bodyPr/>
        <a:lstStyle/>
        <a:p>
          <a:endParaRPr lang="it-IT"/>
        </a:p>
      </dgm:t>
    </dgm:pt>
    <dgm:pt modelId="{C37158B2-4D68-4982-91E4-66161024D3AF}" type="sibTrans" cxnId="{FE5CD5E8-7845-4314-ABC2-92006EA1B8FA}">
      <dgm:prSet/>
      <dgm:spPr/>
      <dgm:t>
        <a:bodyPr/>
        <a:lstStyle/>
        <a:p>
          <a:endParaRPr lang="it-IT"/>
        </a:p>
      </dgm:t>
    </dgm:pt>
    <dgm:pt modelId="{9E279F0E-F62F-420A-8CC0-271248E27DE9}">
      <dgm:prSet phldrT="[Testo]"/>
      <dgm:spPr/>
      <dgm:t>
        <a:bodyPr/>
        <a:lstStyle/>
        <a:p>
          <a:r>
            <a:rPr lang="it-IT" dirty="0" smtClean="0"/>
            <a:t>Macroaggregati</a:t>
          </a:r>
          <a:endParaRPr lang="it-IT" dirty="0"/>
        </a:p>
      </dgm:t>
    </dgm:pt>
    <dgm:pt modelId="{7D188540-7B7E-4A33-8212-27DC8E68668C}" type="parTrans" cxnId="{A43C66B1-3AA9-4F01-9DE2-E1A92B94D9C1}">
      <dgm:prSet/>
      <dgm:spPr/>
      <dgm:t>
        <a:bodyPr/>
        <a:lstStyle/>
        <a:p>
          <a:endParaRPr lang="it-IT"/>
        </a:p>
      </dgm:t>
    </dgm:pt>
    <dgm:pt modelId="{F05BD154-80F5-4C34-AFCC-7A594C0FD17C}" type="sibTrans" cxnId="{A43C66B1-3AA9-4F01-9DE2-E1A92B94D9C1}">
      <dgm:prSet/>
      <dgm:spPr/>
      <dgm:t>
        <a:bodyPr/>
        <a:lstStyle/>
        <a:p>
          <a:endParaRPr lang="it-IT"/>
        </a:p>
      </dgm:t>
    </dgm:pt>
    <dgm:pt modelId="{7E2B4F8E-12B9-4B3F-82B0-DDCF0F10B5D2}">
      <dgm:prSet phldrT="[Testo]"/>
      <dgm:spPr/>
      <dgm:t>
        <a:bodyPr/>
        <a:lstStyle/>
        <a:p>
          <a:r>
            <a:rPr lang="it-IT" dirty="0" smtClean="0"/>
            <a:t>Articoli</a:t>
          </a:r>
          <a:endParaRPr lang="it-IT" dirty="0"/>
        </a:p>
      </dgm:t>
    </dgm:pt>
    <dgm:pt modelId="{C1E2CD50-E846-4C4B-A16E-32A1BCA7CFE1}" type="parTrans" cxnId="{7757EA86-BC8F-4C7D-8FE8-09B5839AA2FB}">
      <dgm:prSet/>
      <dgm:spPr/>
      <dgm:t>
        <a:bodyPr/>
        <a:lstStyle/>
        <a:p>
          <a:endParaRPr lang="it-IT"/>
        </a:p>
      </dgm:t>
    </dgm:pt>
    <dgm:pt modelId="{5FB4AAEC-5B10-400D-A355-117540FFF7B4}" type="sibTrans" cxnId="{7757EA86-BC8F-4C7D-8FE8-09B5839AA2FB}">
      <dgm:prSet/>
      <dgm:spPr/>
      <dgm:t>
        <a:bodyPr/>
        <a:lstStyle/>
        <a:p>
          <a:endParaRPr lang="it-IT"/>
        </a:p>
      </dgm:t>
    </dgm:pt>
    <dgm:pt modelId="{A247AD28-4A5F-4AC2-A5B0-527849083C01}">
      <dgm:prSet phldrT="[Testo]"/>
      <dgm:spPr/>
      <dgm:t>
        <a:bodyPr/>
        <a:lstStyle/>
        <a:p>
          <a:r>
            <a:rPr lang="it-IT" dirty="0" smtClean="0"/>
            <a:t>Capitoli</a:t>
          </a:r>
          <a:endParaRPr lang="it-IT" dirty="0"/>
        </a:p>
      </dgm:t>
    </dgm:pt>
    <dgm:pt modelId="{B28C96E1-8380-4CE5-93CD-D7B6F8E874BA}" type="parTrans" cxnId="{7E8E4BA3-C4EB-42C5-BD34-62061A1BD6E3}">
      <dgm:prSet/>
      <dgm:spPr/>
      <dgm:t>
        <a:bodyPr/>
        <a:lstStyle/>
        <a:p>
          <a:endParaRPr lang="it-IT"/>
        </a:p>
      </dgm:t>
    </dgm:pt>
    <dgm:pt modelId="{47B80F9A-7584-4E61-99DC-1A93AF30A219}" type="sibTrans" cxnId="{7E8E4BA3-C4EB-42C5-BD34-62061A1BD6E3}">
      <dgm:prSet/>
      <dgm:spPr/>
      <dgm:t>
        <a:bodyPr/>
        <a:lstStyle/>
        <a:p>
          <a:endParaRPr lang="it-IT"/>
        </a:p>
      </dgm:t>
    </dgm:pt>
    <dgm:pt modelId="{9A842371-D70A-4768-A2E8-4C31A56699F6}" type="pres">
      <dgm:prSet presAssocID="{BCB5BA0F-3C2F-42A0-9314-5022BD8E5D98}" presName="Name0" presStyleCnt="0">
        <dgm:presLayoutVars>
          <dgm:dir/>
          <dgm:animLvl val="lvl"/>
          <dgm:resizeHandles val="exact"/>
        </dgm:presLayoutVars>
      </dgm:prSet>
      <dgm:spPr/>
    </dgm:pt>
    <dgm:pt modelId="{9DA9DA5F-B6C8-47C6-9B89-FF2C85BF7A1D}" type="pres">
      <dgm:prSet presAssocID="{7499A416-6169-4E65-B333-407A9508B09A}" presName="Name8" presStyleCnt="0"/>
      <dgm:spPr/>
    </dgm:pt>
    <dgm:pt modelId="{E81EF719-792E-4246-AF33-D798CDF7C87C}" type="pres">
      <dgm:prSet presAssocID="{7499A416-6169-4E65-B333-407A9508B09A}" presName="level" presStyleLbl="node1" presStyleIdx="0" presStyleCnt="4" custLinFactNeighborX="-1563" custLinFactNeighborY="3124">
        <dgm:presLayoutVars>
          <dgm:chMax val="1"/>
          <dgm:bulletEnabled val="1"/>
        </dgm:presLayoutVars>
      </dgm:prSet>
      <dgm:spPr/>
      <dgm:t>
        <a:bodyPr/>
        <a:lstStyle/>
        <a:p>
          <a:endParaRPr lang="it-IT"/>
        </a:p>
      </dgm:t>
    </dgm:pt>
    <dgm:pt modelId="{95F27447-6192-4062-BA1A-7A0F3F25C74B}" type="pres">
      <dgm:prSet presAssocID="{7499A416-6169-4E65-B333-407A9508B09A}" presName="levelTx" presStyleLbl="revTx" presStyleIdx="0" presStyleCnt="0">
        <dgm:presLayoutVars>
          <dgm:chMax val="1"/>
          <dgm:bulletEnabled val="1"/>
        </dgm:presLayoutVars>
      </dgm:prSet>
      <dgm:spPr/>
      <dgm:t>
        <a:bodyPr/>
        <a:lstStyle/>
        <a:p>
          <a:endParaRPr lang="it-IT"/>
        </a:p>
      </dgm:t>
    </dgm:pt>
    <dgm:pt modelId="{1CD433A4-B477-4A7F-9768-964DAB583FBF}" type="pres">
      <dgm:prSet presAssocID="{9E279F0E-F62F-420A-8CC0-271248E27DE9}" presName="Name8" presStyleCnt="0"/>
      <dgm:spPr/>
    </dgm:pt>
    <dgm:pt modelId="{2FC69486-5CAF-4BB7-9C4E-BE8AC7173BA1}" type="pres">
      <dgm:prSet presAssocID="{9E279F0E-F62F-420A-8CC0-271248E27DE9}" presName="level" presStyleLbl="node1" presStyleIdx="1" presStyleCnt="4">
        <dgm:presLayoutVars>
          <dgm:chMax val="1"/>
          <dgm:bulletEnabled val="1"/>
        </dgm:presLayoutVars>
      </dgm:prSet>
      <dgm:spPr/>
      <dgm:t>
        <a:bodyPr/>
        <a:lstStyle/>
        <a:p>
          <a:endParaRPr lang="it-IT"/>
        </a:p>
      </dgm:t>
    </dgm:pt>
    <dgm:pt modelId="{893F5F76-4BE4-4F3D-848F-301493802E2B}" type="pres">
      <dgm:prSet presAssocID="{9E279F0E-F62F-420A-8CC0-271248E27DE9}" presName="levelTx" presStyleLbl="revTx" presStyleIdx="0" presStyleCnt="0">
        <dgm:presLayoutVars>
          <dgm:chMax val="1"/>
          <dgm:bulletEnabled val="1"/>
        </dgm:presLayoutVars>
      </dgm:prSet>
      <dgm:spPr/>
      <dgm:t>
        <a:bodyPr/>
        <a:lstStyle/>
        <a:p>
          <a:endParaRPr lang="it-IT"/>
        </a:p>
      </dgm:t>
    </dgm:pt>
    <dgm:pt modelId="{4B4368C4-DC78-4362-B71B-7E86CB1F34AF}" type="pres">
      <dgm:prSet presAssocID="{A247AD28-4A5F-4AC2-A5B0-527849083C01}" presName="Name8" presStyleCnt="0"/>
      <dgm:spPr/>
    </dgm:pt>
    <dgm:pt modelId="{D9BF5236-0B6C-4E92-9838-95223E3D27D6}" type="pres">
      <dgm:prSet presAssocID="{A247AD28-4A5F-4AC2-A5B0-527849083C01}" presName="level" presStyleLbl="node1" presStyleIdx="2" presStyleCnt="4">
        <dgm:presLayoutVars>
          <dgm:chMax val="1"/>
          <dgm:bulletEnabled val="1"/>
        </dgm:presLayoutVars>
      </dgm:prSet>
      <dgm:spPr/>
      <dgm:t>
        <a:bodyPr/>
        <a:lstStyle/>
        <a:p>
          <a:endParaRPr lang="it-IT"/>
        </a:p>
      </dgm:t>
    </dgm:pt>
    <dgm:pt modelId="{5D700A4A-270C-4780-B219-3193D805969F}" type="pres">
      <dgm:prSet presAssocID="{A247AD28-4A5F-4AC2-A5B0-527849083C01}" presName="levelTx" presStyleLbl="revTx" presStyleIdx="0" presStyleCnt="0">
        <dgm:presLayoutVars>
          <dgm:chMax val="1"/>
          <dgm:bulletEnabled val="1"/>
        </dgm:presLayoutVars>
      </dgm:prSet>
      <dgm:spPr/>
      <dgm:t>
        <a:bodyPr/>
        <a:lstStyle/>
        <a:p>
          <a:endParaRPr lang="it-IT"/>
        </a:p>
      </dgm:t>
    </dgm:pt>
    <dgm:pt modelId="{C58BE872-9626-4A38-86C8-FEFD62DCFABB}" type="pres">
      <dgm:prSet presAssocID="{7E2B4F8E-12B9-4B3F-82B0-DDCF0F10B5D2}" presName="Name8" presStyleCnt="0"/>
      <dgm:spPr/>
    </dgm:pt>
    <dgm:pt modelId="{9D4B108C-7929-4490-8EB4-8F85EADE0EF9}" type="pres">
      <dgm:prSet presAssocID="{7E2B4F8E-12B9-4B3F-82B0-DDCF0F10B5D2}" presName="level" presStyleLbl="node1" presStyleIdx="3" presStyleCnt="4">
        <dgm:presLayoutVars>
          <dgm:chMax val="1"/>
          <dgm:bulletEnabled val="1"/>
        </dgm:presLayoutVars>
      </dgm:prSet>
      <dgm:spPr/>
      <dgm:t>
        <a:bodyPr/>
        <a:lstStyle/>
        <a:p>
          <a:endParaRPr lang="it-IT"/>
        </a:p>
      </dgm:t>
    </dgm:pt>
    <dgm:pt modelId="{83BE2436-2875-47BF-A948-568DFDBE6939}" type="pres">
      <dgm:prSet presAssocID="{7E2B4F8E-12B9-4B3F-82B0-DDCF0F10B5D2}" presName="levelTx" presStyleLbl="revTx" presStyleIdx="0" presStyleCnt="0">
        <dgm:presLayoutVars>
          <dgm:chMax val="1"/>
          <dgm:bulletEnabled val="1"/>
        </dgm:presLayoutVars>
      </dgm:prSet>
      <dgm:spPr/>
      <dgm:t>
        <a:bodyPr/>
        <a:lstStyle/>
        <a:p>
          <a:endParaRPr lang="it-IT"/>
        </a:p>
      </dgm:t>
    </dgm:pt>
  </dgm:ptLst>
  <dgm:cxnLst>
    <dgm:cxn modelId="{A43C66B1-3AA9-4F01-9DE2-E1A92B94D9C1}" srcId="{BCB5BA0F-3C2F-42A0-9314-5022BD8E5D98}" destId="{9E279F0E-F62F-420A-8CC0-271248E27DE9}" srcOrd="1" destOrd="0" parTransId="{7D188540-7B7E-4A33-8212-27DC8E68668C}" sibTransId="{F05BD154-80F5-4C34-AFCC-7A594C0FD17C}"/>
    <dgm:cxn modelId="{7DAE40B5-DA7B-4625-BBFB-E80E4B95ED7F}" type="presOf" srcId="{7499A416-6169-4E65-B333-407A9508B09A}" destId="{E81EF719-792E-4246-AF33-D798CDF7C87C}" srcOrd="0" destOrd="0" presId="urn:microsoft.com/office/officeart/2005/8/layout/pyramid1"/>
    <dgm:cxn modelId="{FE5CD5E8-7845-4314-ABC2-92006EA1B8FA}" srcId="{BCB5BA0F-3C2F-42A0-9314-5022BD8E5D98}" destId="{7499A416-6169-4E65-B333-407A9508B09A}" srcOrd="0" destOrd="0" parTransId="{8E59B06F-36FA-40DC-9CC3-C006DCD2263A}" sibTransId="{C37158B2-4D68-4982-91E4-66161024D3AF}"/>
    <dgm:cxn modelId="{7757EA86-BC8F-4C7D-8FE8-09B5839AA2FB}" srcId="{BCB5BA0F-3C2F-42A0-9314-5022BD8E5D98}" destId="{7E2B4F8E-12B9-4B3F-82B0-DDCF0F10B5D2}" srcOrd="3" destOrd="0" parTransId="{C1E2CD50-E846-4C4B-A16E-32A1BCA7CFE1}" sibTransId="{5FB4AAEC-5B10-400D-A355-117540FFF7B4}"/>
    <dgm:cxn modelId="{20C253FE-6076-433E-9B88-2388BCA87F03}" type="presOf" srcId="{9E279F0E-F62F-420A-8CC0-271248E27DE9}" destId="{2FC69486-5CAF-4BB7-9C4E-BE8AC7173BA1}" srcOrd="0" destOrd="0" presId="urn:microsoft.com/office/officeart/2005/8/layout/pyramid1"/>
    <dgm:cxn modelId="{7E8E4BA3-C4EB-42C5-BD34-62061A1BD6E3}" srcId="{BCB5BA0F-3C2F-42A0-9314-5022BD8E5D98}" destId="{A247AD28-4A5F-4AC2-A5B0-527849083C01}" srcOrd="2" destOrd="0" parTransId="{B28C96E1-8380-4CE5-93CD-D7B6F8E874BA}" sibTransId="{47B80F9A-7584-4E61-99DC-1A93AF30A219}"/>
    <dgm:cxn modelId="{EB4BBE7F-9D07-46BF-8677-010D232CCC75}" type="presOf" srcId="{7E2B4F8E-12B9-4B3F-82B0-DDCF0F10B5D2}" destId="{83BE2436-2875-47BF-A948-568DFDBE6939}" srcOrd="1" destOrd="0" presId="urn:microsoft.com/office/officeart/2005/8/layout/pyramid1"/>
    <dgm:cxn modelId="{E96469EC-853D-4345-A855-F10FA49C205B}" type="presOf" srcId="{7499A416-6169-4E65-B333-407A9508B09A}" destId="{95F27447-6192-4062-BA1A-7A0F3F25C74B}" srcOrd="1" destOrd="0" presId="urn:microsoft.com/office/officeart/2005/8/layout/pyramid1"/>
    <dgm:cxn modelId="{9E9AD58F-D8C8-4C76-A10B-9D4A58887C4B}" type="presOf" srcId="{A247AD28-4A5F-4AC2-A5B0-527849083C01}" destId="{D9BF5236-0B6C-4E92-9838-95223E3D27D6}" srcOrd="0" destOrd="0" presId="urn:microsoft.com/office/officeart/2005/8/layout/pyramid1"/>
    <dgm:cxn modelId="{DFC409D3-436D-4C18-9AA2-65E794635543}" type="presOf" srcId="{7E2B4F8E-12B9-4B3F-82B0-DDCF0F10B5D2}" destId="{9D4B108C-7929-4490-8EB4-8F85EADE0EF9}" srcOrd="0" destOrd="0" presId="urn:microsoft.com/office/officeart/2005/8/layout/pyramid1"/>
    <dgm:cxn modelId="{EB255817-4E80-4168-BA36-90874B6E8026}" type="presOf" srcId="{A247AD28-4A5F-4AC2-A5B0-527849083C01}" destId="{5D700A4A-270C-4780-B219-3193D805969F}" srcOrd="1" destOrd="0" presId="urn:microsoft.com/office/officeart/2005/8/layout/pyramid1"/>
    <dgm:cxn modelId="{B604515F-FB4C-4369-B448-F0ADA1697C28}" type="presOf" srcId="{9E279F0E-F62F-420A-8CC0-271248E27DE9}" destId="{893F5F76-4BE4-4F3D-848F-301493802E2B}" srcOrd="1" destOrd="0" presId="urn:microsoft.com/office/officeart/2005/8/layout/pyramid1"/>
    <dgm:cxn modelId="{F19D3E51-44CC-4D1C-8EE9-E652454367B9}" type="presOf" srcId="{BCB5BA0F-3C2F-42A0-9314-5022BD8E5D98}" destId="{9A842371-D70A-4768-A2E8-4C31A56699F6}" srcOrd="0" destOrd="0" presId="urn:microsoft.com/office/officeart/2005/8/layout/pyramid1"/>
    <dgm:cxn modelId="{CB29DE53-2339-4815-BF71-3ADC2E6647CC}" type="presParOf" srcId="{9A842371-D70A-4768-A2E8-4C31A56699F6}" destId="{9DA9DA5F-B6C8-47C6-9B89-FF2C85BF7A1D}" srcOrd="0" destOrd="0" presId="urn:microsoft.com/office/officeart/2005/8/layout/pyramid1"/>
    <dgm:cxn modelId="{867578A9-D134-4DFA-BC15-EC3A1168A6D2}" type="presParOf" srcId="{9DA9DA5F-B6C8-47C6-9B89-FF2C85BF7A1D}" destId="{E81EF719-792E-4246-AF33-D798CDF7C87C}" srcOrd="0" destOrd="0" presId="urn:microsoft.com/office/officeart/2005/8/layout/pyramid1"/>
    <dgm:cxn modelId="{6240987A-A1F5-4141-A96B-ECE7070F304F}" type="presParOf" srcId="{9DA9DA5F-B6C8-47C6-9B89-FF2C85BF7A1D}" destId="{95F27447-6192-4062-BA1A-7A0F3F25C74B}" srcOrd="1" destOrd="0" presId="urn:microsoft.com/office/officeart/2005/8/layout/pyramid1"/>
    <dgm:cxn modelId="{F83A0674-2F59-4047-951D-9A8A6B499DB5}" type="presParOf" srcId="{9A842371-D70A-4768-A2E8-4C31A56699F6}" destId="{1CD433A4-B477-4A7F-9768-964DAB583FBF}" srcOrd="1" destOrd="0" presId="urn:microsoft.com/office/officeart/2005/8/layout/pyramid1"/>
    <dgm:cxn modelId="{F3F82BE2-3322-4996-A6DA-BCE347D57E0A}" type="presParOf" srcId="{1CD433A4-B477-4A7F-9768-964DAB583FBF}" destId="{2FC69486-5CAF-4BB7-9C4E-BE8AC7173BA1}" srcOrd="0" destOrd="0" presId="urn:microsoft.com/office/officeart/2005/8/layout/pyramid1"/>
    <dgm:cxn modelId="{6596521D-69F5-48D0-B7F6-BD1E1362E461}" type="presParOf" srcId="{1CD433A4-B477-4A7F-9768-964DAB583FBF}" destId="{893F5F76-4BE4-4F3D-848F-301493802E2B}" srcOrd="1" destOrd="0" presId="urn:microsoft.com/office/officeart/2005/8/layout/pyramid1"/>
    <dgm:cxn modelId="{E5BAD426-FA59-4F31-922D-2F2220AF8224}" type="presParOf" srcId="{9A842371-D70A-4768-A2E8-4C31A56699F6}" destId="{4B4368C4-DC78-4362-B71B-7E86CB1F34AF}" srcOrd="2" destOrd="0" presId="urn:microsoft.com/office/officeart/2005/8/layout/pyramid1"/>
    <dgm:cxn modelId="{EC00A106-A518-46B6-81CC-859B1D7C41B4}" type="presParOf" srcId="{4B4368C4-DC78-4362-B71B-7E86CB1F34AF}" destId="{D9BF5236-0B6C-4E92-9838-95223E3D27D6}" srcOrd="0" destOrd="0" presId="urn:microsoft.com/office/officeart/2005/8/layout/pyramid1"/>
    <dgm:cxn modelId="{BB70069F-A981-4EE6-B0CB-EBF94C8A5F1C}" type="presParOf" srcId="{4B4368C4-DC78-4362-B71B-7E86CB1F34AF}" destId="{5D700A4A-270C-4780-B219-3193D805969F}" srcOrd="1" destOrd="0" presId="urn:microsoft.com/office/officeart/2005/8/layout/pyramid1"/>
    <dgm:cxn modelId="{C44D4307-A24E-4C39-84D1-3F55D87AFF4D}" type="presParOf" srcId="{9A842371-D70A-4768-A2E8-4C31A56699F6}" destId="{C58BE872-9626-4A38-86C8-FEFD62DCFABB}" srcOrd="3" destOrd="0" presId="urn:microsoft.com/office/officeart/2005/8/layout/pyramid1"/>
    <dgm:cxn modelId="{4EB7F1F3-66B6-473C-A870-384AD362F877}" type="presParOf" srcId="{C58BE872-9626-4A38-86C8-FEFD62DCFABB}" destId="{9D4B108C-7929-4490-8EB4-8F85EADE0EF9}" srcOrd="0" destOrd="0" presId="urn:microsoft.com/office/officeart/2005/8/layout/pyramid1"/>
    <dgm:cxn modelId="{E56ED66F-AC2F-4D83-87B7-659279AF2E18}" type="presParOf" srcId="{C58BE872-9626-4A38-86C8-FEFD62DCFABB}" destId="{83BE2436-2875-47BF-A948-568DFDBE6939}"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19B6AD-EBEE-46BA-A7C1-612D3AB0D135}" type="doc">
      <dgm:prSet loTypeId="urn:microsoft.com/office/officeart/2005/8/layout/hierarchy6" loCatId="hierarchy" qsTypeId="urn:microsoft.com/office/officeart/2005/8/quickstyle/simple1#22" qsCatId="simple" csTypeId="urn:microsoft.com/office/officeart/2005/8/colors/accent1_2#21" csCatId="accent1" phldr="1"/>
      <dgm:spPr/>
      <dgm:t>
        <a:bodyPr/>
        <a:lstStyle/>
        <a:p>
          <a:endParaRPr lang="it-IT"/>
        </a:p>
      </dgm:t>
    </dgm:pt>
    <dgm:pt modelId="{F2D9F561-BEA6-432F-9513-6DAE0D0956EE}">
      <dgm:prSet phldrT="[Testo]" custT="1"/>
      <dgm:spPr/>
      <dgm:t>
        <a:bodyPr/>
        <a:lstStyle/>
        <a:p>
          <a:r>
            <a:rPr lang="it-IT" sz="1000"/>
            <a:t>Fondo Pluriennale vincolato</a:t>
          </a:r>
        </a:p>
      </dgm:t>
    </dgm:pt>
    <dgm:pt modelId="{07818EB4-FC4F-42FD-8C97-70A705F7CFD2}" type="parTrans" cxnId="{A397ED9B-778B-45FC-8226-F3A103E0A809}">
      <dgm:prSet/>
      <dgm:spPr/>
      <dgm:t>
        <a:bodyPr/>
        <a:lstStyle/>
        <a:p>
          <a:endParaRPr lang="it-IT"/>
        </a:p>
      </dgm:t>
    </dgm:pt>
    <dgm:pt modelId="{650F6695-F89C-4263-BEF2-A72C1272A435}" type="sibTrans" cxnId="{A397ED9B-778B-45FC-8226-F3A103E0A809}">
      <dgm:prSet/>
      <dgm:spPr/>
      <dgm:t>
        <a:bodyPr/>
        <a:lstStyle/>
        <a:p>
          <a:endParaRPr lang="it-IT"/>
        </a:p>
      </dgm:t>
    </dgm:pt>
    <dgm:pt modelId="{58AC3EBE-E39F-4B3E-9B05-EAE04C3E3679}">
      <dgm:prSet phldrT="[Testo]" custT="1"/>
      <dgm:spPr/>
      <dgm:t>
        <a:bodyPr/>
        <a:lstStyle/>
        <a:p>
          <a:r>
            <a:rPr lang="it-IT" sz="1000"/>
            <a:t>Fondo pluriennale vincolato parte corrente</a:t>
          </a:r>
        </a:p>
      </dgm:t>
    </dgm:pt>
    <dgm:pt modelId="{F7E4311B-DDA5-4FDC-88FE-EF9CDD5E4236}" type="parTrans" cxnId="{DE6D2CDD-93E8-4360-B015-273FE9254891}">
      <dgm:prSet/>
      <dgm:spPr/>
      <dgm:t>
        <a:bodyPr/>
        <a:lstStyle/>
        <a:p>
          <a:endParaRPr lang="it-IT"/>
        </a:p>
      </dgm:t>
    </dgm:pt>
    <dgm:pt modelId="{0C0D6471-086A-4E45-A19B-1092D840FFE7}" type="sibTrans" cxnId="{DE6D2CDD-93E8-4360-B015-273FE9254891}">
      <dgm:prSet/>
      <dgm:spPr/>
      <dgm:t>
        <a:bodyPr/>
        <a:lstStyle/>
        <a:p>
          <a:endParaRPr lang="it-IT"/>
        </a:p>
      </dgm:t>
    </dgm:pt>
    <dgm:pt modelId="{74DF6E99-4E41-4B53-89BA-67C66ABB86FF}">
      <dgm:prSet phldrT="[Testo]"/>
      <dgm:spPr/>
      <dgm:t>
        <a:bodyPr/>
        <a:lstStyle/>
        <a:p>
          <a:r>
            <a:rPr lang="it-IT"/>
            <a:t>FPV relativa al capitolo di spesa corrente xx</a:t>
          </a:r>
        </a:p>
      </dgm:t>
    </dgm:pt>
    <dgm:pt modelId="{16F1FFAA-EF11-4BE3-8708-6A8901F1CADE}" type="parTrans" cxnId="{DA95F0EF-1359-4E5A-856F-8FED30F50E7E}">
      <dgm:prSet/>
      <dgm:spPr/>
      <dgm:t>
        <a:bodyPr/>
        <a:lstStyle/>
        <a:p>
          <a:endParaRPr lang="it-IT"/>
        </a:p>
      </dgm:t>
    </dgm:pt>
    <dgm:pt modelId="{83D2FC54-70ED-4880-AE52-99E53E185BEE}" type="sibTrans" cxnId="{DA95F0EF-1359-4E5A-856F-8FED30F50E7E}">
      <dgm:prSet/>
      <dgm:spPr/>
      <dgm:t>
        <a:bodyPr/>
        <a:lstStyle/>
        <a:p>
          <a:endParaRPr lang="it-IT"/>
        </a:p>
      </dgm:t>
    </dgm:pt>
    <dgm:pt modelId="{00BA4FFB-A8AC-4818-ABDC-0084DCC9A182}">
      <dgm:prSet phldrT="[Testo]"/>
      <dgm:spPr/>
      <dgm:t>
        <a:bodyPr/>
        <a:lstStyle/>
        <a:p>
          <a:r>
            <a:rPr lang="it-IT"/>
            <a:t>FPV relativo al capitolo di spesa corrente  xxx</a:t>
          </a:r>
        </a:p>
      </dgm:t>
    </dgm:pt>
    <dgm:pt modelId="{428C09AA-4F9B-4303-8124-133F7B9F3983}" type="parTrans" cxnId="{D332C63B-C0EF-4F21-B95C-356FFA52A785}">
      <dgm:prSet/>
      <dgm:spPr/>
      <dgm:t>
        <a:bodyPr/>
        <a:lstStyle/>
        <a:p>
          <a:endParaRPr lang="it-IT"/>
        </a:p>
      </dgm:t>
    </dgm:pt>
    <dgm:pt modelId="{96BA087E-C83F-4572-BC6C-A6B0A74DBCB7}" type="sibTrans" cxnId="{D332C63B-C0EF-4F21-B95C-356FFA52A785}">
      <dgm:prSet/>
      <dgm:spPr/>
      <dgm:t>
        <a:bodyPr/>
        <a:lstStyle/>
        <a:p>
          <a:endParaRPr lang="it-IT"/>
        </a:p>
      </dgm:t>
    </dgm:pt>
    <dgm:pt modelId="{02784CB0-C73C-4AEE-BB7D-4D8E792908B5}">
      <dgm:prSet phldrT="[Testo]" custT="1"/>
      <dgm:spPr/>
      <dgm:t>
        <a:bodyPr/>
        <a:lstStyle/>
        <a:p>
          <a:r>
            <a:rPr lang="it-IT" sz="1000"/>
            <a:t>Fondo pluriennale vincoalto parte in conto captale</a:t>
          </a:r>
        </a:p>
      </dgm:t>
    </dgm:pt>
    <dgm:pt modelId="{9F1AE912-8235-4637-84A3-F03725AF467F}" type="parTrans" cxnId="{63721458-6701-4049-983E-244152B553D7}">
      <dgm:prSet/>
      <dgm:spPr/>
      <dgm:t>
        <a:bodyPr/>
        <a:lstStyle/>
        <a:p>
          <a:endParaRPr lang="it-IT"/>
        </a:p>
      </dgm:t>
    </dgm:pt>
    <dgm:pt modelId="{3CD4BC63-5672-4F98-90A6-837FB0B7C5C0}" type="sibTrans" cxnId="{63721458-6701-4049-983E-244152B553D7}">
      <dgm:prSet/>
      <dgm:spPr/>
      <dgm:t>
        <a:bodyPr/>
        <a:lstStyle/>
        <a:p>
          <a:endParaRPr lang="it-IT"/>
        </a:p>
      </dgm:t>
    </dgm:pt>
    <dgm:pt modelId="{1359FAE6-AD90-4511-B58B-4C74548F08F8}">
      <dgm:prSet phldrT="[Testo]"/>
      <dgm:spPr/>
      <dgm:t>
        <a:bodyPr/>
        <a:lstStyle/>
        <a:p>
          <a:r>
            <a:rPr lang="it-IT"/>
            <a:t>FPV relativo al capitolo di spesa c/capitale  xxx</a:t>
          </a:r>
        </a:p>
      </dgm:t>
    </dgm:pt>
    <dgm:pt modelId="{D48EB512-89FE-4776-AFD0-F62DEA35515A}" type="parTrans" cxnId="{A9DD1F92-2E61-4435-B3D8-7857956F9FC8}">
      <dgm:prSet/>
      <dgm:spPr/>
      <dgm:t>
        <a:bodyPr/>
        <a:lstStyle/>
        <a:p>
          <a:endParaRPr lang="it-IT"/>
        </a:p>
      </dgm:t>
    </dgm:pt>
    <dgm:pt modelId="{130F9185-1427-4BED-943B-D8E8B518A117}" type="sibTrans" cxnId="{A9DD1F92-2E61-4435-B3D8-7857956F9FC8}">
      <dgm:prSet/>
      <dgm:spPr/>
      <dgm:t>
        <a:bodyPr/>
        <a:lstStyle/>
        <a:p>
          <a:endParaRPr lang="it-IT"/>
        </a:p>
      </dgm:t>
    </dgm:pt>
    <dgm:pt modelId="{9B27C06B-0517-4F7A-B6AC-592FE03C5D64}">
      <dgm:prSet phldrT="[Testo]"/>
      <dgm:spPr/>
      <dgm:t>
        <a:bodyPr/>
        <a:lstStyle/>
        <a:p>
          <a:r>
            <a:rPr lang="it-IT"/>
            <a:t>FPV relativo al capitolo di spesa c/capitale  xxx</a:t>
          </a:r>
        </a:p>
      </dgm:t>
    </dgm:pt>
    <dgm:pt modelId="{C6D15EC7-463B-456D-84BF-5C6245B51F85}" type="sibTrans" cxnId="{1267A076-38E7-4A13-8E65-123C1D120323}">
      <dgm:prSet/>
      <dgm:spPr/>
      <dgm:t>
        <a:bodyPr/>
        <a:lstStyle/>
        <a:p>
          <a:endParaRPr lang="it-IT"/>
        </a:p>
      </dgm:t>
    </dgm:pt>
    <dgm:pt modelId="{70CAD038-7DE6-45C0-9CE1-2A34D7EA0220}" type="parTrans" cxnId="{1267A076-38E7-4A13-8E65-123C1D120323}">
      <dgm:prSet/>
      <dgm:spPr/>
      <dgm:t>
        <a:bodyPr/>
        <a:lstStyle/>
        <a:p>
          <a:endParaRPr lang="it-IT"/>
        </a:p>
      </dgm:t>
    </dgm:pt>
    <dgm:pt modelId="{25A1B6B7-A202-492C-9D4D-BC2D01B6EC6E}">
      <dgm:prSet phldrT="[Testo]"/>
      <dgm:spPr/>
      <dgm:t>
        <a:bodyPr/>
        <a:lstStyle/>
        <a:p>
          <a:r>
            <a:rPr lang="it-IT"/>
            <a:t>....</a:t>
          </a:r>
        </a:p>
      </dgm:t>
    </dgm:pt>
    <dgm:pt modelId="{3CAF7AEF-BEA2-4021-A0B3-D65DBADE120B}" type="parTrans" cxnId="{D215D273-7ECC-45B3-98C1-82E6E18D2635}">
      <dgm:prSet/>
      <dgm:spPr/>
      <dgm:t>
        <a:bodyPr/>
        <a:lstStyle/>
        <a:p>
          <a:endParaRPr lang="it-IT"/>
        </a:p>
      </dgm:t>
    </dgm:pt>
    <dgm:pt modelId="{EAB89EF9-047A-4EB6-83A0-774CA79E16AC}" type="sibTrans" cxnId="{D215D273-7ECC-45B3-98C1-82E6E18D2635}">
      <dgm:prSet/>
      <dgm:spPr/>
      <dgm:t>
        <a:bodyPr/>
        <a:lstStyle/>
        <a:p>
          <a:endParaRPr lang="it-IT"/>
        </a:p>
      </dgm:t>
    </dgm:pt>
    <dgm:pt modelId="{DA2D748E-E9B4-4DE2-ACE7-4FFAC5A1BE73}">
      <dgm:prSet phldrT="[Testo]"/>
      <dgm:spPr/>
      <dgm:t>
        <a:bodyPr/>
        <a:lstStyle/>
        <a:p>
          <a:r>
            <a:rPr lang="it-IT"/>
            <a:t>....</a:t>
          </a:r>
        </a:p>
      </dgm:t>
    </dgm:pt>
    <dgm:pt modelId="{DF47354C-1AA5-425A-A278-74682555443F}" type="sibTrans" cxnId="{FD1010BB-EE1F-4C58-8358-A57FB6D090C7}">
      <dgm:prSet/>
      <dgm:spPr/>
      <dgm:t>
        <a:bodyPr/>
        <a:lstStyle/>
        <a:p>
          <a:endParaRPr lang="it-IT"/>
        </a:p>
      </dgm:t>
    </dgm:pt>
    <dgm:pt modelId="{07A31006-864B-4F0F-A7BC-C67202696B9A}" type="parTrans" cxnId="{FD1010BB-EE1F-4C58-8358-A57FB6D090C7}">
      <dgm:prSet/>
      <dgm:spPr/>
      <dgm:t>
        <a:bodyPr/>
        <a:lstStyle/>
        <a:p>
          <a:endParaRPr lang="it-IT"/>
        </a:p>
      </dgm:t>
    </dgm:pt>
    <dgm:pt modelId="{A7B8444C-9034-4753-8846-0AD1DE0D7A1C}" type="pres">
      <dgm:prSet presAssocID="{5719B6AD-EBEE-46BA-A7C1-612D3AB0D135}" presName="mainComposite" presStyleCnt="0">
        <dgm:presLayoutVars>
          <dgm:chPref val="1"/>
          <dgm:dir/>
          <dgm:animOne val="branch"/>
          <dgm:animLvl val="lvl"/>
          <dgm:resizeHandles val="exact"/>
        </dgm:presLayoutVars>
      </dgm:prSet>
      <dgm:spPr/>
      <dgm:t>
        <a:bodyPr/>
        <a:lstStyle/>
        <a:p>
          <a:endParaRPr lang="it-IT"/>
        </a:p>
      </dgm:t>
    </dgm:pt>
    <dgm:pt modelId="{F7DC128C-DF31-4F8D-BBDF-6777E4EBF382}" type="pres">
      <dgm:prSet presAssocID="{5719B6AD-EBEE-46BA-A7C1-612D3AB0D135}" presName="hierFlow" presStyleCnt="0"/>
      <dgm:spPr/>
    </dgm:pt>
    <dgm:pt modelId="{BEC6C1A6-51C2-4C48-B0F0-C55F32E5700C}" type="pres">
      <dgm:prSet presAssocID="{5719B6AD-EBEE-46BA-A7C1-612D3AB0D135}" presName="hierChild1" presStyleCnt="0">
        <dgm:presLayoutVars>
          <dgm:chPref val="1"/>
          <dgm:animOne val="branch"/>
          <dgm:animLvl val="lvl"/>
        </dgm:presLayoutVars>
      </dgm:prSet>
      <dgm:spPr/>
    </dgm:pt>
    <dgm:pt modelId="{36E0F7F7-01CD-4461-ADC9-96AF512A79E7}" type="pres">
      <dgm:prSet presAssocID="{F2D9F561-BEA6-432F-9513-6DAE0D0956EE}" presName="Name14" presStyleCnt="0"/>
      <dgm:spPr/>
    </dgm:pt>
    <dgm:pt modelId="{B2CBC286-B190-43EE-BE0B-7DABCBA3F962}" type="pres">
      <dgm:prSet presAssocID="{F2D9F561-BEA6-432F-9513-6DAE0D0956EE}" presName="level1Shape" presStyleLbl="node0" presStyleIdx="0" presStyleCnt="1" custScaleX="171102">
        <dgm:presLayoutVars>
          <dgm:chPref val="3"/>
        </dgm:presLayoutVars>
      </dgm:prSet>
      <dgm:spPr/>
      <dgm:t>
        <a:bodyPr/>
        <a:lstStyle/>
        <a:p>
          <a:endParaRPr lang="it-IT"/>
        </a:p>
      </dgm:t>
    </dgm:pt>
    <dgm:pt modelId="{4C5B98B8-A562-4DB6-B51F-D7254A2D9431}" type="pres">
      <dgm:prSet presAssocID="{F2D9F561-BEA6-432F-9513-6DAE0D0956EE}" presName="hierChild2" presStyleCnt="0"/>
      <dgm:spPr/>
    </dgm:pt>
    <dgm:pt modelId="{995DA8E3-43CB-42DD-9ECA-12439338D841}" type="pres">
      <dgm:prSet presAssocID="{F7E4311B-DDA5-4FDC-88FE-EF9CDD5E4236}" presName="Name19" presStyleLbl="parChTrans1D2" presStyleIdx="0" presStyleCnt="2"/>
      <dgm:spPr/>
      <dgm:t>
        <a:bodyPr/>
        <a:lstStyle/>
        <a:p>
          <a:endParaRPr lang="it-IT"/>
        </a:p>
      </dgm:t>
    </dgm:pt>
    <dgm:pt modelId="{8C194206-D667-40A7-9946-FA1CAC6BD4DE}" type="pres">
      <dgm:prSet presAssocID="{58AC3EBE-E39F-4B3E-9B05-EAE04C3E3679}" presName="Name21" presStyleCnt="0"/>
      <dgm:spPr/>
    </dgm:pt>
    <dgm:pt modelId="{5B861032-D9EC-40C6-A400-F7495D9F9FFA}" type="pres">
      <dgm:prSet presAssocID="{58AC3EBE-E39F-4B3E-9B05-EAE04C3E3679}" presName="level2Shape" presStyleLbl="node2" presStyleIdx="0" presStyleCnt="2" custScaleX="171102" custLinFactNeighborY="-3176"/>
      <dgm:spPr/>
      <dgm:t>
        <a:bodyPr/>
        <a:lstStyle/>
        <a:p>
          <a:endParaRPr lang="it-IT"/>
        </a:p>
      </dgm:t>
    </dgm:pt>
    <dgm:pt modelId="{A5EA9C2E-ADFC-4DCE-8CAD-F1BBA32CB429}" type="pres">
      <dgm:prSet presAssocID="{58AC3EBE-E39F-4B3E-9B05-EAE04C3E3679}" presName="hierChild3" presStyleCnt="0"/>
      <dgm:spPr/>
    </dgm:pt>
    <dgm:pt modelId="{19138443-2C93-4BB3-B89C-AF88B76D2F5D}" type="pres">
      <dgm:prSet presAssocID="{16F1FFAA-EF11-4BE3-8708-6A8901F1CADE}" presName="Name19" presStyleLbl="parChTrans1D3" presStyleIdx="0" presStyleCnt="6"/>
      <dgm:spPr/>
      <dgm:t>
        <a:bodyPr/>
        <a:lstStyle/>
        <a:p>
          <a:endParaRPr lang="it-IT"/>
        </a:p>
      </dgm:t>
    </dgm:pt>
    <dgm:pt modelId="{5C2E98CB-1065-422E-AEA6-3C7A5DED84F2}" type="pres">
      <dgm:prSet presAssocID="{74DF6E99-4E41-4B53-89BA-67C66ABB86FF}" presName="Name21" presStyleCnt="0"/>
      <dgm:spPr/>
    </dgm:pt>
    <dgm:pt modelId="{95E32685-9933-45FC-858D-A95D8A7A3315}" type="pres">
      <dgm:prSet presAssocID="{74DF6E99-4E41-4B53-89BA-67C66ABB86FF}" presName="level2Shape" presStyleLbl="node3" presStyleIdx="0" presStyleCnt="6"/>
      <dgm:spPr/>
      <dgm:t>
        <a:bodyPr/>
        <a:lstStyle/>
        <a:p>
          <a:endParaRPr lang="it-IT"/>
        </a:p>
      </dgm:t>
    </dgm:pt>
    <dgm:pt modelId="{BF6A224A-67CD-4765-9DC2-D35880692921}" type="pres">
      <dgm:prSet presAssocID="{74DF6E99-4E41-4B53-89BA-67C66ABB86FF}" presName="hierChild3" presStyleCnt="0"/>
      <dgm:spPr/>
    </dgm:pt>
    <dgm:pt modelId="{2353572E-F46F-4C38-827E-CF7F2C3D621B}" type="pres">
      <dgm:prSet presAssocID="{428C09AA-4F9B-4303-8124-133F7B9F3983}" presName="Name19" presStyleLbl="parChTrans1D3" presStyleIdx="1" presStyleCnt="6"/>
      <dgm:spPr/>
      <dgm:t>
        <a:bodyPr/>
        <a:lstStyle/>
        <a:p>
          <a:endParaRPr lang="it-IT"/>
        </a:p>
      </dgm:t>
    </dgm:pt>
    <dgm:pt modelId="{EC349180-C10B-4524-BEA2-9249F35276BE}" type="pres">
      <dgm:prSet presAssocID="{00BA4FFB-A8AC-4818-ABDC-0084DCC9A182}" presName="Name21" presStyleCnt="0"/>
      <dgm:spPr/>
    </dgm:pt>
    <dgm:pt modelId="{93A0638C-80BB-4BAE-B5DF-C68F3C18E539}" type="pres">
      <dgm:prSet presAssocID="{00BA4FFB-A8AC-4818-ABDC-0084DCC9A182}" presName="level2Shape" presStyleLbl="node3" presStyleIdx="1" presStyleCnt="6"/>
      <dgm:spPr/>
      <dgm:t>
        <a:bodyPr/>
        <a:lstStyle/>
        <a:p>
          <a:endParaRPr lang="it-IT"/>
        </a:p>
      </dgm:t>
    </dgm:pt>
    <dgm:pt modelId="{95572A95-3A0C-4849-AADB-126833B8AF54}" type="pres">
      <dgm:prSet presAssocID="{00BA4FFB-A8AC-4818-ABDC-0084DCC9A182}" presName="hierChild3" presStyleCnt="0"/>
      <dgm:spPr/>
    </dgm:pt>
    <dgm:pt modelId="{7E94D8F2-356C-4EDF-BFBC-5350AA9C7300}" type="pres">
      <dgm:prSet presAssocID="{3CAF7AEF-BEA2-4021-A0B3-D65DBADE120B}" presName="Name19" presStyleLbl="parChTrans1D3" presStyleIdx="2" presStyleCnt="6"/>
      <dgm:spPr/>
      <dgm:t>
        <a:bodyPr/>
        <a:lstStyle/>
        <a:p>
          <a:endParaRPr lang="it-IT"/>
        </a:p>
      </dgm:t>
    </dgm:pt>
    <dgm:pt modelId="{858F2AE9-78AD-4DD3-A1F7-88576CA4909C}" type="pres">
      <dgm:prSet presAssocID="{25A1B6B7-A202-492C-9D4D-BC2D01B6EC6E}" presName="Name21" presStyleCnt="0"/>
      <dgm:spPr/>
    </dgm:pt>
    <dgm:pt modelId="{800E96CE-98DA-4B0F-812D-A7C69B312F26}" type="pres">
      <dgm:prSet presAssocID="{25A1B6B7-A202-492C-9D4D-BC2D01B6EC6E}" presName="level2Shape" presStyleLbl="node3" presStyleIdx="2" presStyleCnt="6"/>
      <dgm:spPr/>
      <dgm:t>
        <a:bodyPr/>
        <a:lstStyle/>
        <a:p>
          <a:endParaRPr lang="it-IT"/>
        </a:p>
      </dgm:t>
    </dgm:pt>
    <dgm:pt modelId="{90656A70-EF53-4810-9AEC-6EA173C188E6}" type="pres">
      <dgm:prSet presAssocID="{25A1B6B7-A202-492C-9D4D-BC2D01B6EC6E}" presName="hierChild3" presStyleCnt="0"/>
      <dgm:spPr/>
    </dgm:pt>
    <dgm:pt modelId="{8F5B04E1-6AEC-4D90-9C9D-33FE4AE12220}" type="pres">
      <dgm:prSet presAssocID="{9F1AE912-8235-4637-84A3-F03725AF467F}" presName="Name19" presStyleLbl="parChTrans1D2" presStyleIdx="1" presStyleCnt="2"/>
      <dgm:spPr/>
      <dgm:t>
        <a:bodyPr/>
        <a:lstStyle/>
        <a:p>
          <a:endParaRPr lang="it-IT"/>
        </a:p>
      </dgm:t>
    </dgm:pt>
    <dgm:pt modelId="{6E5DC4E9-AD0D-4C4F-B25C-90E53B0B4932}" type="pres">
      <dgm:prSet presAssocID="{02784CB0-C73C-4AEE-BB7D-4D8E792908B5}" presName="Name21" presStyleCnt="0"/>
      <dgm:spPr/>
    </dgm:pt>
    <dgm:pt modelId="{EEF2973D-B883-4D4F-8E9D-27D157F409FD}" type="pres">
      <dgm:prSet presAssocID="{02784CB0-C73C-4AEE-BB7D-4D8E792908B5}" presName="level2Shape" presStyleLbl="node2" presStyleIdx="1" presStyleCnt="2" custScaleX="171102"/>
      <dgm:spPr/>
      <dgm:t>
        <a:bodyPr/>
        <a:lstStyle/>
        <a:p>
          <a:endParaRPr lang="it-IT"/>
        </a:p>
      </dgm:t>
    </dgm:pt>
    <dgm:pt modelId="{58D660F4-402E-4BE2-9194-4E7FC6A90415}" type="pres">
      <dgm:prSet presAssocID="{02784CB0-C73C-4AEE-BB7D-4D8E792908B5}" presName="hierChild3" presStyleCnt="0"/>
      <dgm:spPr/>
    </dgm:pt>
    <dgm:pt modelId="{4699C16C-3FE2-4101-821A-FEFD6F0819F0}" type="pres">
      <dgm:prSet presAssocID="{70CAD038-7DE6-45C0-9CE1-2A34D7EA0220}" presName="Name19" presStyleLbl="parChTrans1D3" presStyleIdx="3" presStyleCnt="6"/>
      <dgm:spPr/>
      <dgm:t>
        <a:bodyPr/>
        <a:lstStyle/>
        <a:p>
          <a:endParaRPr lang="it-IT"/>
        </a:p>
      </dgm:t>
    </dgm:pt>
    <dgm:pt modelId="{73CACC31-6928-45C0-BEDD-100E2CADBD24}" type="pres">
      <dgm:prSet presAssocID="{9B27C06B-0517-4F7A-B6AC-592FE03C5D64}" presName="Name21" presStyleCnt="0"/>
      <dgm:spPr/>
    </dgm:pt>
    <dgm:pt modelId="{67A896F5-32F1-48A8-B17B-3AC6451104B3}" type="pres">
      <dgm:prSet presAssocID="{9B27C06B-0517-4F7A-B6AC-592FE03C5D64}" presName="level2Shape" presStyleLbl="node3" presStyleIdx="3" presStyleCnt="6"/>
      <dgm:spPr/>
      <dgm:t>
        <a:bodyPr/>
        <a:lstStyle/>
        <a:p>
          <a:endParaRPr lang="it-IT"/>
        </a:p>
      </dgm:t>
    </dgm:pt>
    <dgm:pt modelId="{313AC7EB-107B-4A08-877A-EA2DCB76D7A9}" type="pres">
      <dgm:prSet presAssocID="{9B27C06B-0517-4F7A-B6AC-592FE03C5D64}" presName="hierChild3" presStyleCnt="0"/>
      <dgm:spPr/>
    </dgm:pt>
    <dgm:pt modelId="{3FA2A0E9-DD70-4CB3-83B4-0905DC2783F7}" type="pres">
      <dgm:prSet presAssocID="{D48EB512-89FE-4776-AFD0-F62DEA35515A}" presName="Name19" presStyleLbl="parChTrans1D3" presStyleIdx="4" presStyleCnt="6"/>
      <dgm:spPr/>
      <dgm:t>
        <a:bodyPr/>
        <a:lstStyle/>
        <a:p>
          <a:endParaRPr lang="it-IT"/>
        </a:p>
      </dgm:t>
    </dgm:pt>
    <dgm:pt modelId="{EFB93C14-E1DF-4DA9-8FB2-8EC9B91BE90A}" type="pres">
      <dgm:prSet presAssocID="{1359FAE6-AD90-4511-B58B-4C74548F08F8}" presName="Name21" presStyleCnt="0"/>
      <dgm:spPr/>
    </dgm:pt>
    <dgm:pt modelId="{33C48CCF-C9A6-464F-8F5F-AEE61A06BEBB}" type="pres">
      <dgm:prSet presAssocID="{1359FAE6-AD90-4511-B58B-4C74548F08F8}" presName="level2Shape" presStyleLbl="node3" presStyleIdx="4" presStyleCnt="6"/>
      <dgm:spPr/>
      <dgm:t>
        <a:bodyPr/>
        <a:lstStyle/>
        <a:p>
          <a:endParaRPr lang="it-IT"/>
        </a:p>
      </dgm:t>
    </dgm:pt>
    <dgm:pt modelId="{EB292AF5-2B8C-46C2-ABCB-56673C43D383}" type="pres">
      <dgm:prSet presAssocID="{1359FAE6-AD90-4511-B58B-4C74548F08F8}" presName="hierChild3" presStyleCnt="0"/>
      <dgm:spPr/>
    </dgm:pt>
    <dgm:pt modelId="{3E6290EC-8C35-481C-8343-BED4179C8377}" type="pres">
      <dgm:prSet presAssocID="{07A31006-864B-4F0F-A7BC-C67202696B9A}" presName="Name19" presStyleLbl="parChTrans1D3" presStyleIdx="5" presStyleCnt="6"/>
      <dgm:spPr/>
      <dgm:t>
        <a:bodyPr/>
        <a:lstStyle/>
        <a:p>
          <a:endParaRPr lang="it-IT"/>
        </a:p>
      </dgm:t>
    </dgm:pt>
    <dgm:pt modelId="{69F172F0-FFDC-496D-831A-DA15FAD680CA}" type="pres">
      <dgm:prSet presAssocID="{DA2D748E-E9B4-4DE2-ACE7-4FFAC5A1BE73}" presName="Name21" presStyleCnt="0"/>
      <dgm:spPr/>
    </dgm:pt>
    <dgm:pt modelId="{4358F9E1-7C98-4C34-B1AD-099049E76E00}" type="pres">
      <dgm:prSet presAssocID="{DA2D748E-E9B4-4DE2-ACE7-4FFAC5A1BE73}" presName="level2Shape" presStyleLbl="node3" presStyleIdx="5" presStyleCnt="6"/>
      <dgm:spPr/>
      <dgm:t>
        <a:bodyPr/>
        <a:lstStyle/>
        <a:p>
          <a:endParaRPr lang="it-IT"/>
        </a:p>
      </dgm:t>
    </dgm:pt>
    <dgm:pt modelId="{76182602-B5F1-416C-8B44-8489895E4478}" type="pres">
      <dgm:prSet presAssocID="{DA2D748E-E9B4-4DE2-ACE7-4FFAC5A1BE73}" presName="hierChild3" presStyleCnt="0"/>
      <dgm:spPr/>
    </dgm:pt>
    <dgm:pt modelId="{E06CED02-4EA9-4AA8-B235-06FABD9730A4}" type="pres">
      <dgm:prSet presAssocID="{5719B6AD-EBEE-46BA-A7C1-612D3AB0D135}" presName="bgShapesFlow" presStyleCnt="0"/>
      <dgm:spPr/>
    </dgm:pt>
  </dgm:ptLst>
  <dgm:cxnLst>
    <dgm:cxn modelId="{7003CB18-3306-4F4A-B585-C1764E85BBDE}" type="presOf" srcId="{428C09AA-4F9B-4303-8124-133F7B9F3983}" destId="{2353572E-F46F-4C38-827E-CF7F2C3D621B}" srcOrd="0" destOrd="0" presId="urn:microsoft.com/office/officeart/2005/8/layout/hierarchy6"/>
    <dgm:cxn modelId="{CD547E4A-CDEC-42C7-9708-FEFD2FDDD141}" type="presOf" srcId="{16F1FFAA-EF11-4BE3-8708-6A8901F1CADE}" destId="{19138443-2C93-4BB3-B89C-AF88B76D2F5D}" srcOrd="0" destOrd="0" presId="urn:microsoft.com/office/officeart/2005/8/layout/hierarchy6"/>
    <dgm:cxn modelId="{D215D273-7ECC-45B3-98C1-82E6E18D2635}" srcId="{58AC3EBE-E39F-4B3E-9B05-EAE04C3E3679}" destId="{25A1B6B7-A202-492C-9D4D-BC2D01B6EC6E}" srcOrd="2" destOrd="0" parTransId="{3CAF7AEF-BEA2-4021-A0B3-D65DBADE120B}" sibTransId="{EAB89EF9-047A-4EB6-83A0-774CA79E16AC}"/>
    <dgm:cxn modelId="{ECB72DF5-9621-47E2-8175-5213DB2E33B0}" type="presOf" srcId="{F2D9F561-BEA6-432F-9513-6DAE0D0956EE}" destId="{B2CBC286-B190-43EE-BE0B-7DABCBA3F962}" srcOrd="0" destOrd="0" presId="urn:microsoft.com/office/officeart/2005/8/layout/hierarchy6"/>
    <dgm:cxn modelId="{6B7743B9-4A84-4E48-9302-86ED07CFD496}" type="presOf" srcId="{DA2D748E-E9B4-4DE2-ACE7-4FFAC5A1BE73}" destId="{4358F9E1-7C98-4C34-B1AD-099049E76E00}" srcOrd="0" destOrd="0" presId="urn:microsoft.com/office/officeart/2005/8/layout/hierarchy6"/>
    <dgm:cxn modelId="{B145D6DE-CEA3-473A-8C8E-97D7997D481C}" type="presOf" srcId="{00BA4FFB-A8AC-4818-ABDC-0084DCC9A182}" destId="{93A0638C-80BB-4BAE-B5DF-C68F3C18E539}" srcOrd="0" destOrd="0" presId="urn:microsoft.com/office/officeart/2005/8/layout/hierarchy6"/>
    <dgm:cxn modelId="{FD1010BB-EE1F-4C58-8358-A57FB6D090C7}" srcId="{02784CB0-C73C-4AEE-BB7D-4D8E792908B5}" destId="{DA2D748E-E9B4-4DE2-ACE7-4FFAC5A1BE73}" srcOrd="2" destOrd="0" parTransId="{07A31006-864B-4F0F-A7BC-C67202696B9A}" sibTransId="{DF47354C-1AA5-425A-A278-74682555443F}"/>
    <dgm:cxn modelId="{3B8DB65B-7000-4F60-838A-460C3A039839}" type="presOf" srcId="{70CAD038-7DE6-45C0-9CE1-2A34D7EA0220}" destId="{4699C16C-3FE2-4101-821A-FEFD6F0819F0}" srcOrd="0" destOrd="0" presId="urn:microsoft.com/office/officeart/2005/8/layout/hierarchy6"/>
    <dgm:cxn modelId="{04BCE089-0EBC-479E-A9A9-AB2828FC38E8}" type="presOf" srcId="{74DF6E99-4E41-4B53-89BA-67C66ABB86FF}" destId="{95E32685-9933-45FC-858D-A95D8A7A3315}" srcOrd="0" destOrd="0" presId="urn:microsoft.com/office/officeart/2005/8/layout/hierarchy6"/>
    <dgm:cxn modelId="{1267A076-38E7-4A13-8E65-123C1D120323}" srcId="{02784CB0-C73C-4AEE-BB7D-4D8E792908B5}" destId="{9B27C06B-0517-4F7A-B6AC-592FE03C5D64}" srcOrd="0" destOrd="0" parTransId="{70CAD038-7DE6-45C0-9CE1-2A34D7EA0220}" sibTransId="{C6D15EC7-463B-456D-84BF-5C6245B51F85}"/>
    <dgm:cxn modelId="{CFD2EF28-5198-4E27-B9D9-8F8AB50CBE5C}" type="presOf" srcId="{07A31006-864B-4F0F-A7BC-C67202696B9A}" destId="{3E6290EC-8C35-481C-8343-BED4179C8377}" srcOrd="0" destOrd="0" presId="urn:microsoft.com/office/officeart/2005/8/layout/hierarchy6"/>
    <dgm:cxn modelId="{D332C63B-C0EF-4F21-B95C-356FFA52A785}" srcId="{58AC3EBE-E39F-4B3E-9B05-EAE04C3E3679}" destId="{00BA4FFB-A8AC-4818-ABDC-0084DCC9A182}" srcOrd="1" destOrd="0" parTransId="{428C09AA-4F9B-4303-8124-133F7B9F3983}" sibTransId="{96BA087E-C83F-4572-BC6C-A6B0A74DBCB7}"/>
    <dgm:cxn modelId="{EB8C9CE3-5D6A-47E7-BA3B-89B89273AF23}" type="presOf" srcId="{58AC3EBE-E39F-4B3E-9B05-EAE04C3E3679}" destId="{5B861032-D9EC-40C6-A400-F7495D9F9FFA}" srcOrd="0" destOrd="0" presId="urn:microsoft.com/office/officeart/2005/8/layout/hierarchy6"/>
    <dgm:cxn modelId="{DE6D2CDD-93E8-4360-B015-273FE9254891}" srcId="{F2D9F561-BEA6-432F-9513-6DAE0D0956EE}" destId="{58AC3EBE-E39F-4B3E-9B05-EAE04C3E3679}" srcOrd="0" destOrd="0" parTransId="{F7E4311B-DDA5-4FDC-88FE-EF9CDD5E4236}" sibTransId="{0C0D6471-086A-4E45-A19B-1092D840FFE7}"/>
    <dgm:cxn modelId="{99AB0C47-7B07-410D-BF39-80F63C9EC3C8}" type="presOf" srcId="{9F1AE912-8235-4637-84A3-F03725AF467F}" destId="{8F5B04E1-6AEC-4D90-9C9D-33FE4AE12220}" srcOrd="0" destOrd="0" presId="urn:microsoft.com/office/officeart/2005/8/layout/hierarchy6"/>
    <dgm:cxn modelId="{A397ED9B-778B-45FC-8226-F3A103E0A809}" srcId="{5719B6AD-EBEE-46BA-A7C1-612D3AB0D135}" destId="{F2D9F561-BEA6-432F-9513-6DAE0D0956EE}" srcOrd="0" destOrd="0" parTransId="{07818EB4-FC4F-42FD-8C97-70A705F7CFD2}" sibTransId="{650F6695-F89C-4263-BEF2-A72C1272A435}"/>
    <dgm:cxn modelId="{F7062FC4-A6B3-4C9F-B47B-EB2602A77771}" type="presOf" srcId="{D48EB512-89FE-4776-AFD0-F62DEA35515A}" destId="{3FA2A0E9-DD70-4CB3-83B4-0905DC2783F7}" srcOrd="0" destOrd="0" presId="urn:microsoft.com/office/officeart/2005/8/layout/hierarchy6"/>
    <dgm:cxn modelId="{2710FF92-48AB-4410-BBCB-1F280ABB81DD}" type="presOf" srcId="{1359FAE6-AD90-4511-B58B-4C74548F08F8}" destId="{33C48CCF-C9A6-464F-8F5F-AEE61A06BEBB}" srcOrd="0" destOrd="0" presId="urn:microsoft.com/office/officeart/2005/8/layout/hierarchy6"/>
    <dgm:cxn modelId="{A9DD1F92-2E61-4435-B3D8-7857956F9FC8}" srcId="{02784CB0-C73C-4AEE-BB7D-4D8E792908B5}" destId="{1359FAE6-AD90-4511-B58B-4C74548F08F8}" srcOrd="1" destOrd="0" parTransId="{D48EB512-89FE-4776-AFD0-F62DEA35515A}" sibTransId="{130F9185-1427-4BED-943B-D8E8B518A117}"/>
    <dgm:cxn modelId="{8F9D4839-CA6F-4F02-85FB-85A060329434}" type="presOf" srcId="{F7E4311B-DDA5-4FDC-88FE-EF9CDD5E4236}" destId="{995DA8E3-43CB-42DD-9ECA-12439338D841}" srcOrd="0" destOrd="0" presId="urn:microsoft.com/office/officeart/2005/8/layout/hierarchy6"/>
    <dgm:cxn modelId="{2DB3EC90-455D-43B3-8A3B-8761FE9CECE9}" type="presOf" srcId="{3CAF7AEF-BEA2-4021-A0B3-D65DBADE120B}" destId="{7E94D8F2-356C-4EDF-BFBC-5350AA9C7300}" srcOrd="0" destOrd="0" presId="urn:microsoft.com/office/officeart/2005/8/layout/hierarchy6"/>
    <dgm:cxn modelId="{5D9F7626-7A7B-4AA3-976E-BA084B893559}" type="presOf" srcId="{5719B6AD-EBEE-46BA-A7C1-612D3AB0D135}" destId="{A7B8444C-9034-4753-8846-0AD1DE0D7A1C}" srcOrd="0" destOrd="0" presId="urn:microsoft.com/office/officeart/2005/8/layout/hierarchy6"/>
    <dgm:cxn modelId="{487DF988-CD36-4E00-B9C3-E49892B4F3A3}" type="presOf" srcId="{02784CB0-C73C-4AEE-BB7D-4D8E792908B5}" destId="{EEF2973D-B883-4D4F-8E9D-27D157F409FD}" srcOrd="0" destOrd="0" presId="urn:microsoft.com/office/officeart/2005/8/layout/hierarchy6"/>
    <dgm:cxn modelId="{63721458-6701-4049-983E-244152B553D7}" srcId="{F2D9F561-BEA6-432F-9513-6DAE0D0956EE}" destId="{02784CB0-C73C-4AEE-BB7D-4D8E792908B5}" srcOrd="1" destOrd="0" parTransId="{9F1AE912-8235-4637-84A3-F03725AF467F}" sibTransId="{3CD4BC63-5672-4F98-90A6-837FB0B7C5C0}"/>
    <dgm:cxn modelId="{DA95F0EF-1359-4E5A-856F-8FED30F50E7E}" srcId="{58AC3EBE-E39F-4B3E-9B05-EAE04C3E3679}" destId="{74DF6E99-4E41-4B53-89BA-67C66ABB86FF}" srcOrd="0" destOrd="0" parTransId="{16F1FFAA-EF11-4BE3-8708-6A8901F1CADE}" sibTransId="{83D2FC54-70ED-4880-AE52-99E53E185BEE}"/>
    <dgm:cxn modelId="{FEC8A252-64A6-41E5-9940-A799FBF24657}" type="presOf" srcId="{25A1B6B7-A202-492C-9D4D-BC2D01B6EC6E}" destId="{800E96CE-98DA-4B0F-812D-A7C69B312F26}" srcOrd="0" destOrd="0" presId="urn:microsoft.com/office/officeart/2005/8/layout/hierarchy6"/>
    <dgm:cxn modelId="{20B68D11-770F-4A9D-86BB-626EE9944D31}" type="presOf" srcId="{9B27C06B-0517-4F7A-B6AC-592FE03C5D64}" destId="{67A896F5-32F1-48A8-B17B-3AC6451104B3}" srcOrd="0" destOrd="0" presId="urn:microsoft.com/office/officeart/2005/8/layout/hierarchy6"/>
    <dgm:cxn modelId="{1C875360-EFF5-4ABF-BC62-FDED567E87D3}" type="presParOf" srcId="{A7B8444C-9034-4753-8846-0AD1DE0D7A1C}" destId="{F7DC128C-DF31-4F8D-BBDF-6777E4EBF382}" srcOrd="0" destOrd="0" presId="urn:microsoft.com/office/officeart/2005/8/layout/hierarchy6"/>
    <dgm:cxn modelId="{5F03C6F6-8DC6-440D-94E0-91F31826632E}" type="presParOf" srcId="{F7DC128C-DF31-4F8D-BBDF-6777E4EBF382}" destId="{BEC6C1A6-51C2-4C48-B0F0-C55F32E5700C}" srcOrd="0" destOrd="0" presId="urn:microsoft.com/office/officeart/2005/8/layout/hierarchy6"/>
    <dgm:cxn modelId="{EF0C634B-85E7-46B1-B570-E300CA34ADEC}" type="presParOf" srcId="{BEC6C1A6-51C2-4C48-B0F0-C55F32E5700C}" destId="{36E0F7F7-01CD-4461-ADC9-96AF512A79E7}" srcOrd="0" destOrd="0" presId="urn:microsoft.com/office/officeart/2005/8/layout/hierarchy6"/>
    <dgm:cxn modelId="{1810C0DF-267E-4F61-8966-9DDA4998B1A5}" type="presParOf" srcId="{36E0F7F7-01CD-4461-ADC9-96AF512A79E7}" destId="{B2CBC286-B190-43EE-BE0B-7DABCBA3F962}" srcOrd="0" destOrd="0" presId="urn:microsoft.com/office/officeart/2005/8/layout/hierarchy6"/>
    <dgm:cxn modelId="{4303B77A-6AF0-4BC5-92D2-B63549BE8DE8}" type="presParOf" srcId="{36E0F7F7-01CD-4461-ADC9-96AF512A79E7}" destId="{4C5B98B8-A562-4DB6-B51F-D7254A2D9431}" srcOrd="1" destOrd="0" presId="urn:microsoft.com/office/officeart/2005/8/layout/hierarchy6"/>
    <dgm:cxn modelId="{FBCFAB52-F65A-41B8-86AB-F51512923467}" type="presParOf" srcId="{4C5B98B8-A562-4DB6-B51F-D7254A2D9431}" destId="{995DA8E3-43CB-42DD-9ECA-12439338D841}" srcOrd="0" destOrd="0" presId="urn:microsoft.com/office/officeart/2005/8/layout/hierarchy6"/>
    <dgm:cxn modelId="{E05574CA-A510-48D2-9BB8-5081917F296A}" type="presParOf" srcId="{4C5B98B8-A562-4DB6-B51F-D7254A2D9431}" destId="{8C194206-D667-40A7-9946-FA1CAC6BD4DE}" srcOrd="1" destOrd="0" presId="urn:microsoft.com/office/officeart/2005/8/layout/hierarchy6"/>
    <dgm:cxn modelId="{E1814A2B-592B-4267-9B22-7B1E86141656}" type="presParOf" srcId="{8C194206-D667-40A7-9946-FA1CAC6BD4DE}" destId="{5B861032-D9EC-40C6-A400-F7495D9F9FFA}" srcOrd="0" destOrd="0" presId="urn:microsoft.com/office/officeart/2005/8/layout/hierarchy6"/>
    <dgm:cxn modelId="{AAD29766-B3E6-46D5-87CB-CBD66CA49854}" type="presParOf" srcId="{8C194206-D667-40A7-9946-FA1CAC6BD4DE}" destId="{A5EA9C2E-ADFC-4DCE-8CAD-F1BBA32CB429}" srcOrd="1" destOrd="0" presId="urn:microsoft.com/office/officeart/2005/8/layout/hierarchy6"/>
    <dgm:cxn modelId="{E7745BD8-60C0-42DD-99CA-653CADBE7666}" type="presParOf" srcId="{A5EA9C2E-ADFC-4DCE-8CAD-F1BBA32CB429}" destId="{19138443-2C93-4BB3-B89C-AF88B76D2F5D}" srcOrd="0" destOrd="0" presId="urn:microsoft.com/office/officeart/2005/8/layout/hierarchy6"/>
    <dgm:cxn modelId="{411E253E-2D4F-461A-B7FD-8176349CFDE3}" type="presParOf" srcId="{A5EA9C2E-ADFC-4DCE-8CAD-F1BBA32CB429}" destId="{5C2E98CB-1065-422E-AEA6-3C7A5DED84F2}" srcOrd="1" destOrd="0" presId="urn:microsoft.com/office/officeart/2005/8/layout/hierarchy6"/>
    <dgm:cxn modelId="{565FEA0D-DED5-4F87-A27E-D19F7844B06C}" type="presParOf" srcId="{5C2E98CB-1065-422E-AEA6-3C7A5DED84F2}" destId="{95E32685-9933-45FC-858D-A95D8A7A3315}" srcOrd="0" destOrd="0" presId="urn:microsoft.com/office/officeart/2005/8/layout/hierarchy6"/>
    <dgm:cxn modelId="{D6D5C7C0-B781-46A6-A759-311FEF2E31D3}" type="presParOf" srcId="{5C2E98CB-1065-422E-AEA6-3C7A5DED84F2}" destId="{BF6A224A-67CD-4765-9DC2-D35880692921}" srcOrd="1" destOrd="0" presId="urn:microsoft.com/office/officeart/2005/8/layout/hierarchy6"/>
    <dgm:cxn modelId="{C8484CB2-1B14-45DA-AA0A-6F6B44EC7AC8}" type="presParOf" srcId="{A5EA9C2E-ADFC-4DCE-8CAD-F1BBA32CB429}" destId="{2353572E-F46F-4C38-827E-CF7F2C3D621B}" srcOrd="2" destOrd="0" presId="urn:microsoft.com/office/officeart/2005/8/layout/hierarchy6"/>
    <dgm:cxn modelId="{0C14DCC2-BD19-4E33-852A-DD16D7CD3AA6}" type="presParOf" srcId="{A5EA9C2E-ADFC-4DCE-8CAD-F1BBA32CB429}" destId="{EC349180-C10B-4524-BEA2-9249F35276BE}" srcOrd="3" destOrd="0" presId="urn:microsoft.com/office/officeart/2005/8/layout/hierarchy6"/>
    <dgm:cxn modelId="{E4FABB6F-87DB-4E7C-83A4-E86AADA6ED05}" type="presParOf" srcId="{EC349180-C10B-4524-BEA2-9249F35276BE}" destId="{93A0638C-80BB-4BAE-B5DF-C68F3C18E539}" srcOrd="0" destOrd="0" presId="urn:microsoft.com/office/officeart/2005/8/layout/hierarchy6"/>
    <dgm:cxn modelId="{082A0F0D-8CF6-428C-A2D6-677D2CB87455}" type="presParOf" srcId="{EC349180-C10B-4524-BEA2-9249F35276BE}" destId="{95572A95-3A0C-4849-AADB-126833B8AF54}" srcOrd="1" destOrd="0" presId="urn:microsoft.com/office/officeart/2005/8/layout/hierarchy6"/>
    <dgm:cxn modelId="{4B8FD5CC-C56C-4CA5-8744-ABB5D5E059C7}" type="presParOf" srcId="{A5EA9C2E-ADFC-4DCE-8CAD-F1BBA32CB429}" destId="{7E94D8F2-356C-4EDF-BFBC-5350AA9C7300}" srcOrd="4" destOrd="0" presId="urn:microsoft.com/office/officeart/2005/8/layout/hierarchy6"/>
    <dgm:cxn modelId="{6733442E-1A26-4D08-9EBA-F3CFB1D58482}" type="presParOf" srcId="{A5EA9C2E-ADFC-4DCE-8CAD-F1BBA32CB429}" destId="{858F2AE9-78AD-4DD3-A1F7-88576CA4909C}" srcOrd="5" destOrd="0" presId="urn:microsoft.com/office/officeart/2005/8/layout/hierarchy6"/>
    <dgm:cxn modelId="{A56DC6C4-BC3D-4BDC-893A-FBB1635D8ABB}" type="presParOf" srcId="{858F2AE9-78AD-4DD3-A1F7-88576CA4909C}" destId="{800E96CE-98DA-4B0F-812D-A7C69B312F26}" srcOrd="0" destOrd="0" presId="urn:microsoft.com/office/officeart/2005/8/layout/hierarchy6"/>
    <dgm:cxn modelId="{38604898-3F32-4135-B282-A0F5886D2F04}" type="presParOf" srcId="{858F2AE9-78AD-4DD3-A1F7-88576CA4909C}" destId="{90656A70-EF53-4810-9AEC-6EA173C188E6}" srcOrd="1" destOrd="0" presId="urn:microsoft.com/office/officeart/2005/8/layout/hierarchy6"/>
    <dgm:cxn modelId="{7EFB8296-3D2A-45AA-A976-5C003ABE3C8F}" type="presParOf" srcId="{4C5B98B8-A562-4DB6-B51F-D7254A2D9431}" destId="{8F5B04E1-6AEC-4D90-9C9D-33FE4AE12220}" srcOrd="2" destOrd="0" presId="urn:microsoft.com/office/officeart/2005/8/layout/hierarchy6"/>
    <dgm:cxn modelId="{A656BE35-E92A-4BC1-B13C-0371E97EF102}" type="presParOf" srcId="{4C5B98B8-A562-4DB6-B51F-D7254A2D9431}" destId="{6E5DC4E9-AD0D-4C4F-B25C-90E53B0B4932}" srcOrd="3" destOrd="0" presId="urn:microsoft.com/office/officeart/2005/8/layout/hierarchy6"/>
    <dgm:cxn modelId="{8E3BB9CF-62C6-4821-8984-931BFC9E49F7}" type="presParOf" srcId="{6E5DC4E9-AD0D-4C4F-B25C-90E53B0B4932}" destId="{EEF2973D-B883-4D4F-8E9D-27D157F409FD}" srcOrd="0" destOrd="0" presId="urn:microsoft.com/office/officeart/2005/8/layout/hierarchy6"/>
    <dgm:cxn modelId="{4F2D18EB-EFE4-4CF4-ABB8-9DC6A6B46C16}" type="presParOf" srcId="{6E5DC4E9-AD0D-4C4F-B25C-90E53B0B4932}" destId="{58D660F4-402E-4BE2-9194-4E7FC6A90415}" srcOrd="1" destOrd="0" presId="urn:microsoft.com/office/officeart/2005/8/layout/hierarchy6"/>
    <dgm:cxn modelId="{CFD279C4-2BEE-4060-BB1A-30617FDF07AB}" type="presParOf" srcId="{58D660F4-402E-4BE2-9194-4E7FC6A90415}" destId="{4699C16C-3FE2-4101-821A-FEFD6F0819F0}" srcOrd="0" destOrd="0" presId="urn:microsoft.com/office/officeart/2005/8/layout/hierarchy6"/>
    <dgm:cxn modelId="{3751B292-9A79-48FD-A3A6-CC88FFB3C9F0}" type="presParOf" srcId="{58D660F4-402E-4BE2-9194-4E7FC6A90415}" destId="{73CACC31-6928-45C0-BEDD-100E2CADBD24}" srcOrd="1" destOrd="0" presId="urn:microsoft.com/office/officeart/2005/8/layout/hierarchy6"/>
    <dgm:cxn modelId="{EFA7AC35-E4B3-4A8A-B2D7-9964409B58DC}" type="presParOf" srcId="{73CACC31-6928-45C0-BEDD-100E2CADBD24}" destId="{67A896F5-32F1-48A8-B17B-3AC6451104B3}" srcOrd="0" destOrd="0" presId="urn:microsoft.com/office/officeart/2005/8/layout/hierarchy6"/>
    <dgm:cxn modelId="{1CA11532-D4C9-4F67-9D8F-2A5B7D8607E7}" type="presParOf" srcId="{73CACC31-6928-45C0-BEDD-100E2CADBD24}" destId="{313AC7EB-107B-4A08-877A-EA2DCB76D7A9}" srcOrd="1" destOrd="0" presId="urn:microsoft.com/office/officeart/2005/8/layout/hierarchy6"/>
    <dgm:cxn modelId="{9A1BB309-C8D8-4B1A-8EFB-242DB9CBB4FF}" type="presParOf" srcId="{58D660F4-402E-4BE2-9194-4E7FC6A90415}" destId="{3FA2A0E9-DD70-4CB3-83B4-0905DC2783F7}" srcOrd="2" destOrd="0" presId="urn:microsoft.com/office/officeart/2005/8/layout/hierarchy6"/>
    <dgm:cxn modelId="{A58492F1-DE17-4F19-9DBF-D8F86C1B8F27}" type="presParOf" srcId="{58D660F4-402E-4BE2-9194-4E7FC6A90415}" destId="{EFB93C14-E1DF-4DA9-8FB2-8EC9B91BE90A}" srcOrd="3" destOrd="0" presId="urn:microsoft.com/office/officeart/2005/8/layout/hierarchy6"/>
    <dgm:cxn modelId="{D094E2B2-F44A-496F-B998-5C21FC6A5663}" type="presParOf" srcId="{EFB93C14-E1DF-4DA9-8FB2-8EC9B91BE90A}" destId="{33C48CCF-C9A6-464F-8F5F-AEE61A06BEBB}" srcOrd="0" destOrd="0" presId="urn:microsoft.com/office/officeart/2005/8/layout/hierarchy6"/>
    <dgm:cxn modelId="{B8D2704A-D1FC-4839-A122-DC239C872ABB}" type="presParOf" srcId="{EFB93C14-E1DF-4DA9-8FB2-8EC9B91BE90A}" destId="{EB292AF5-2B8C-46C2-ABCB-56673C43D383}" srcOrd="1" destOrd="0" presId="urn:microsoft.com/office/officeart/2005/8/layout/hierarchy6"/>
    <dgm:cxn modelId="{90FF3211-6EA3-47D5-9FE7-2E6ACE7630D7}" type="presParOf" srcId="{58D660F4-402E-4BE2-9194-4E7FC6A90415}" destId="{3E6290EC-8C35-481C-8343-BED4179C8377}" srcOrd="4" destOrd="0" presId="urn:microsoft.com/office/officeart/2005/8/layout/hierarchy6"/>
    <dgm:cxn modelId="{49A90D65-93D8-4F5E-BF53-B07CFB61EC37}" type="presParOf" srcId="{58D660F4-402E-4BE2-9194-4E7FC6A90415}" destId="{69F172F0-FFDC-496D-831A-DA15FAD680CA}" srcOrd="5" destOrd="0" presId="urn:microsoft.com/office/officeart/2005/8/layout/hierarchy6"/>
    <dgm:cxn modelId="{3ED3114E-176E-4E3E-BB23-94F1697D1D1C}" type="presParOf" srcId="{69F172F0-FFDC-496D-831A-DA15FAD680CA}" destId="{4358F9E1-7C98-4C34-B1AD-099049E76E00}" srcOrd="0" destOrd="0" presId="urn:microsoft.com/office/officeart/2005/8/layout/hierarchy6"/>
    <dgm:cxn modelId="{4EAD8031-58EE-4998-A137-953C3A497EF3}" type="presParOf" srcId="{69F172F0-FFDC-496D-831A-DA15FAD680CA}" destId="{76182602-B5F1-416C-8B44-8489895E4478}" srcOrd="1" destOrd="0" presId="urn:microsoft.com/office/officeart/2005/8/layout/hierarchy6"/>
    <dgm:cxn modelId="{E2C70157-E55C-46E6-9FDC-D009BB4F20DB}" type="presParOf" srcId="{A7B8444C-9034-4753-8846-0AD1DE0D7A1C}" destId="{E06CED02-4EA9-4AA8-B235-06FABD9730A4}"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sz="quarter" idx="1"/>
          </p:nvPr>
        </p:nvSpPr>
        <p:spPr>
          <a:xfrm>
            <a:off x="3857625" y="0"/>
            <a:ext cx="2951163"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EB9FE63-3D3F-458D-8F41-F62F5DA3C298}" type="datetimeFigureOut">
              <a:rPr lang="it-IT"/>
              <a:pPr>
                <a:defRPr/>
              </a:pPr>
              <a:t>07/01/2016</a:t>
            </a:fld>
            <a:endParaRPr lang="it-IT"/>
          </a:p>
        </p:txBody>
      </p:sp>
      <p:sp>
        <p:nvSpPr>
          <p:cNvPr id="4" name="Segnaposto piè di pagina 3"/>
          <p:cNvSpPr>
            <a:spLocks noGrp="1"/>
          </p:cNvSpPr>
          <p:nvPr>
            <p:ph type="ftr" sz="quarter" idx="2"/>
          </p:nvPr>
        </p:nvSpPr>
        <p:spPr>
          <a:xfrm>
            <a:off x="0" y="9444038"/>
            <a:ext cx="2951163"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5" name="Segnaposto numero diapositiva 4"/>
          <p:cNvSpPr>
            <a:spLocks noGrp="1"/>
          </p:cNvSpPr>
          <p:nvPr>
            <p:ph type="sldNum" sz="quarter" idx="3"/>
          </p:nvPr>
        </p:nvSpPr>
        <p:spPr>
          <a:xfrm>
            <a:off x="3857625" y="9444038"/>
            <a:ext cx="2951163"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4300D0A-E9CA-487A-B8E5-8C5B3CCB6A41}"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57625" y="0"/>
            <a:ext cx="2951163"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FE174B2-A483-4D43-B03B-5446B5EF882C}" type="datetimeFigureOut">
              <a:rPr lang="it-IT"/>
              <a:pPr>
                <a:defRPr/>
              </a:pPr>
              <a:t>07/01/2016</a:t>
            </a:fld>
            <a:endParaRPr lang="it-IT"/>
          </a:p>
        </p:txBody>
      </p:sp>
      <p:sp>
        <p:nvSpPr>
          <p:cNvPr id="4" name="Segnaposto immagine diapositiva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1038" y="4722813"/>
            <a:ext cx="5448300" cy="4473575"/>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57625" y="9444038"/>
            <a:ext cx="2951163"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9A3A91D-91DA-41A4-903F-2BF73EADC478}"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immagine diapositiva 1"/>
          <p:cNvSpPr>
            <a:spLocks noGrp="1" noRot="1" noChangeAspect="1"/>
          </p:cNvSpPr>
          <p:nvPr>
            <p:ph type="sldImg"/>
          </p:nvPr>
        </p:nvSpPr>
        <p:spPr bwMode="auto">
          <a:noFill/>
          <a:ln>
            <a:solidFill>
              <a:srgbClr val="000000"/>
            </a:solidFill>
            <a:miter lim="800000"/>
            <a:headEnd/>
            <a:tailEnd/>
          </a:ln>
        </p:spPr>
      </p:sp>
      <p:sp>
        <p:nvSpPr>
          <p:cNvPr id="3277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277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CC0772-5381-46AA-9C35-60CF5D380CB1}" type="slidenum">
              <a:rPr lang="it-IT"/>
              <a:pPr fontAlgn="base">
                <a:spcBef>
                  <a:spcPct val="0"/>
                </a:spcBef>
                <a:spcAft>
                  <a:spcPct val="0"/>
                </a:spcAft>
              </a:pPr>
              <a:t>17</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egnaposto immagine diapositiva 1"/>
          <p:cNvSpPr>
            <a:spLocks noGrp="1" noRot="1" noChangeAspect="1"/>
          </p:cNvSpPr>
          <p:nvPr>
            <p:ph type="sldImg"/>
          </p:nvPr>
        </p:nvSpPr>
        <p:spPr bwMode="auto">
          <a:noFill/>
          <a:ln>
            <a:solidFill>
              <a:srgbClr val="000000"/>
            </a:solidFill>
            <a:miter lim="800000"/>
            <a:headEnd/>
            <a:tailEnd/>
          </a:ln>
        </p:spPr>
      </p:sp>
      <p:sp>
        <p:nvSpPr>
          <p:cNvPr id="4915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4915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615C51-2893-4FC4-A6B6-4B278C8EB635}" type="slidenum">
              <a:rPr lang="it-IT"/>
              <a:pPr fontAlgn="base">
                <a:spcBef>
                  <a:spcPct val="0"/>
                </a:spcBef>
                <a:spcAft>
                  <a:spcPct val="0"/>
                </a:spcAft>
              </a:pPr>
              <a:t>32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20A98D34-8E2D-405A-A752-55E39A1C4F7C}" type="datetimeFigureOut">
              <a:rPr lang="it-IT"/>
              <a:pPr>
                <a:defRPr/>
              </a:pPr>
              <a:t>07/01/2016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560766A-9FD6-4319-842B-6C021D1E94DC}"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027428A-E113-4B80-9C74-B92A2FF1C506}" type="datetimeFigureOut">
              <a:rPr lang="it-IT"/>
              <a:pPr>
                <a:defRPr/>
              </a:pPr>
              <a:t>07/01/2016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0779C5E-09A7-4374-934F-BD61AEFC2B7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4438924-EDD8-4330-A905-591A2BF7E92B}" type="datetimeFigureOut">
              <a:rPr lang="it-IT"/>
              <a:pPr>
                <a:defRPr/>
              </a:pPr>
              <a:t>07/01/2016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8F31F69-86DC-4EB6-B7B3-2121E1FE2F08}"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75864D1-309E-4B3A-BABC-908185756711}" type="datetimeFigureOut">
              <a:rPr lang="it-IT"/>
              <a:pPr>
                <a:defRPr/>
              </a:pPr>
              <a:t>07/01/2016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4064193-65D5-4E05-AA5A-7BDE5DE84A05}"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2D167870-5E1C-4F78-B06A-DD64CF6B2C12}" type="datetimeFigureOut">
              <a:rPr lang="it-IT"/>
              <a:pPr>
                <a:defRPr/>
              </a:pPr>
              <a:t>07/01/2016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8C94CD5-DFBF-49EF-90F7-121EA6FDFE3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3E4C432F-97AD-4CFC-A8A7-A236AA6DF644}" type="datetimeFigureOut">
              <a:rPr lang="it-IT"/>
              <a:pPr>
                <a:defRPr/>
              </a:pPr>
              <a:t>07/01/2016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9A0E738-F805-4058-A77A-218E6D5A7E18}"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3298F7B0-9843-4B1A-8845-22EB98408A6B}" type="datetimeFigureOut">
              <a:rPr lang="it-IT"/>
              <a:pPr>
                <a:defRPr/>
              </a:pPr>
              <a:t>07/01/2016</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78229380-3E26-43DF-86E7-6242840441C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5CD6174B-8771-4776-AB86-24D1B5C66298}" type="datetimeFigureOut">
              <a:rPr lang="it-IT"/>
              <a:pPr>
                <a:defRPr/>
              </a:pPr>
              <a:t>07/01/2016</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D6E4B569-03B5-49CC-820F-E61ED34AC0B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FEEF2569-2BA3-4C98-9690-172CB5C5F71B}" type="datetimeFigureOut">
              <a:rPr lang="it-IT"/>
              <a:pPr>
                <a:defRPr/>
              </a:pPr>
              <a:t>07/01/2016</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805F1A60-DA81-4E6F-AFB2-F54176FF8E06}"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08FFF2C-4660-42A2-B125-E77EE1659DCE}" type="datetimeFigureOut">
              <a:rPr lang="it-IT"/>
              <a:pPr>
                <a:defRPr/>
              </a:pPr>
              <a:t>07/01/2016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411A175E-CBD7-4088-AA7C-0CC51DC0AD4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133F393-4049-4D09-98B3-6770BD974563}" type="datetimeFigureOut">
              <a:rPr lang="it-IT"/>
              <a:pPr>
                <a:defRPr/>
              </a:pPr>
              <a:t>07/01/2016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845C41D-147E-4C29-A63A-5B1544835FB7}"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D61328A-4ACF-4658-9B17-B8DFEB5471D2}" type="datetimeFigureOut">
              <a:rPr lang="it-IT"/>
              <a:pPr>
                <a:defRPr/>
              </a:pPr>
              <a:t>07/01/2016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CC9AB2D-D131-4E5E-B673-6262132A067F}"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ctrTitle"/>
          </p:nvPr>
        </p:nvSpPr>
        <p:spPr/>
        <p:txBody>
          <a:bodyPr/>
          <a:lstStyle/>
          <a:p>
            <a:r>
              <a:rPr lang="it-IT" smtClean="0"/>
              <a:t>IL PASSAGGIO AL BILANCIO ARMONIZZATO</a:t>
            </a:r>
          </a:p>
        </p:txBody>
      </p:sp>
      <p:sp>
        <p:nvSpPr>
          <p:cNvPr id="15362" name="Sottotitolo 2"/>
          <p:cNvSpPr>
            <a:spLocks noGrp="1"/>
          </p:cNvSpPr>
          <p:nvPr>
            <p:ph type="subTitle" idx="1"/>
          </p:nvPr>
        </p:nvSpPr>
        <p:spPr/>
        <p:txBody>
          <a:bodyPr/>
          <a:lstStyle/>
          <a:p>
            <a:r>
              <a:rPr lang="it-IT" b="1" smtClean="0">
                <a:solidFill>
                  <a:schemeClr val="tx1"/>
                </a:solidFill>
              </a:rPr>
              <a:t>PARTE SPESA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endParaRPr lang="it-IT" smtClean="0"/>
          </a:p>
        </p:txBody>
      </p:sp>
      <p:sp>
        <p:nvSpPr>
          <p:cNvPr id="24578" name="Segnaposto contenuto 2"/>
          <p:cNvSpPr>
            <a:spLocks noGrp="1"/>
          </p:cNvSpPr>
          <p:nvPr>
            <p:ph sz="half" idx="1"/>
          </p:nvPr>
        </p:nvSpPr>
        <p:spPr>
          <a:xfrm>
            <a:off x="457200" y="1600200"/>
            <a:ext cx="3471863" cy="3400425"/>
          </a:xfrm>
          <a:ln>
            <a:solidFill>
              <a:schemeClr val="tx1"/>
            </a:solidFill>
          </a:ln>
        </p:spPr>
        <p:txBody>
          <a:bodyPr/>
          <a:lstStyle/>
          <a:p>
            <a:endParaRPr lang="it-IT" sz="2000" smtClean="0"/>
          </a:p>
          <a:p>
            <a:pPr>
              <a:buFont typeface="Arial" charset="0"/>
              <a:buNone/>
            </a:pPr>
            <a:r>
              <a:rPr lang="it-IT" sz="2000" smtClean="0"/>
              <a:t>                 FINO AD OGGI:</a:t>
            </a:r>
          </a:p>
          <a:p>
            <a:pPr>
              <a:buFont typeface="Arial" charset="0"/>
              <a:buNone/>
            </a:pPr>
            <a:r>
              <a:rPr lang="it-IT" sz="2000" smtClean="0"/>
              <a:t>   Registrazione ed imputazione:</a:t>
            </a:r>
          </a:p>
          <a:p>
            <a:pPr>
              <a:buFont typeface="Arial" charset="0"/>
              <a:buNone/>
            </a:pPr>
            <a:r>
              <a:rPr lang="it-IT" sz="2000" smtClean="0"/>
              <a:t>                momento in cui</a:t>
            </a:r>
          </a:p>
          <a:p>
            <a:pPr>
              <a:buFont typeface="Arial" charset="0"/>
              <a:buNone/>
            </a:pPr>
            <a:r>
              <a:rPr lang="it-IT" sz="2000" smtClean="0"/>
              <a:t>                  l’obbligazione</a:t>
            </a:r>
          </a:p>
          <a:p>
            <a:pPr>
              <a:buFont typeface="Arial" charset="0"/>
              <a:buNone/>
            </a:pPr>
            <a:r>
              <a:rPr lang="it-IT" sz="2000" smtClean="0"/>
              <a:t>           giuridica si perfeziona</a:t>
            </a:r>
          </a:p>
          <a:p>
            <a:pPr>
              <a:buFont typeface="Arial" charset="0"/>
              <a:buNone/>
            </a:pPr>
            <a:r>
              <a:rPr lang="it-IT" sz="2000" smtClean="0"/>
              <a:t>       (sorge il diritto o l’obbligo)</a:t>
            </a:r>
          </a:p>
          <a:p>
            <a:pPr>
              <a:buFont typeface="Arial" charset="0"/>
              <a:buNone/>
            </a:pPr>
            <a:r>
              <a:rPr lang="it-IT" sz="2000" smtClean="0"/>
              <a:t>             TUEL artt. 179-183</a:t>
            </a:r>
          </a:p>
        </p:txBody>
      </p:sp>
      <p:sp>
        <p:nvSpPr>
          <p:cNvPr id="24579" name="Segnaposto contenuto 3"/>
          <p:cNvSpPr>
            <a:spLocks noGrp="1"/>
          </p:cNvSpPr>
          <p:nvPr>
            <p:ph sz="half" idx="2"/>
          </p:nvPr>
        </p:nvSpPr>
        <p:spPr>
          <a:xfrm>
            <a:off x="5143500" y="1600200"/>
            <a:ext cx="3543300" cy="3400425"/>
          </a:xfrm>
          <a:ln>
            <a:solidFill>
              <a:schemeClr val="tx1"/>
            </a:solidFill>
          </a:ln>
        </p:spPr>
        <p:txBody>
          <a:bodyPr/>
          <a:lstStyle/>
          <a:p>
            <a:pPr>
              <a:buFont typeface="Arial" charset="0"/>
              <a:buNone/>
            </a:pPr>
            <a:r>
              <a:rPr lang="it-IT" sz="2000" smtClean="0"/>
              <a:t>                    </a:t>
            </a:r>
          </a:p>
          <a:p>
            <a:pPr>
              <a:buFont typeface="Arial" charset="0"/>
              <a:buNone/>
            </a:pPr>
            <a:r>
              <a:rPr lang="it-IT" sz="2000" smtClean="0"/>
              <a:t>                      </a:t>
            </a:r>
            <a:r>
              <a:rPr lang="it-IT" sz="2000" b="1" smtClean="0"/>
              <a:t>A REGIME:</a:t>
            </a:r>
          </a:p>
          <a:p>
            <a:pPr>
              <a:buFont typeface="Arial" charset="0"/>
              <a:buNone/>
            </a:pPr>
            <a:r>
              <a:rPr lang="it-IT" sz="2000" u="sng" smtClean="0"/>
              <a:t>Registrazione: </a:t>
            </a:r>
            <a:r>
              <a:rPr lang="it-IT" sz="2000" smtClean="0"/>
              <a:t>momento in cui l’obbligazione giuridica si  perfeziona</a:t>
            </a:r>
          </a:p>
          <a:p>
            <a:pPr>
              <a:buFont typeface="Arial" charset="0"/>
              <a:buNone/>
            </a:pPr>
            <a:endParaRPr lang="it-IT" sz="2000" u="sng" smtClean="0"/>
          </a:p>
          <a:p>
            <a:pPr>
              <a:buFont typeface="Arial" charset="0"/>
              <a:buNone/>
            </a:pPr>
            <a:r>
              <a:rPr lang="it-IT" sz="2000" u="sng" smtClean="0"/>
              <a:t>Imputazione: </a:t>
            </a:r>
            <a:r>
              <a:rPr lang="it-IT" sz="2000" smtClean="0"/>
              <a:t>esercizio in cui essa viene a scadenza</a:t>
            </a:r>
            <a:endParaRPr lang="it-IT" sz="2000" u="sng" smtClean="0"/>
          </a:p>
        </p:txBody>
      </p:sp>
      <p:cxnSp>
        <p:nvCxnSpPr>
          <p:cNvPr id="7" name="Connettore 2 6"/>
          <p:cNvCxnSpPr/>
          <p:nvPr/>
        </p:nvCxnSpPr>
        <p:spPr>
          <a:xfrm>
            <a:off x="4214813" y="3214688"/>
            <a:ext cx="642937"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LA CLASSIFICAZIONE DELLE SPESE ART</a:t>
            </a:r>
            <a:r>
              <a:rPr lang="it-IT" dirty="0" err="1" smtClean="0"/>
              <a:t>.12 D</a:t>
            </a:r>
            <a:r>
              <a:rPr lang="it-IT" dirty="0" smtClean="0"/>
              <a:t>.LGS. 118/2011</a:t>
            </a:r>
            <a:endParaRPr lang="it-IT" dirty="0"/>
          </a:p>
        </p:txBody>
      </p:sp>
      <p:sp>
        <p:nvSpPr>
          <p:cNvPr id="25602" name="Segnaposto contenuto 2"/>
          <p:cNvSpPr>
            <a:spLocks noGrp="1"/>
          </p:cNvSpPr>
          <p:nvPr>
            <p:ph idx="1"/>
          </p:nvPr>
        </p:nvSpPr>
        <p:spPr/>
        <p:txBody>
          <a:bodyPr/>
          <a:lstStyle/>
          <a:p>
            <a:r>
              <a:rPr lang="it-IT" smtClean="0"/>
              <a:t>MISSIONI rappresentano le funzioni principali e gli obiettivi strategici delle amministrazioni</a:t>
            </a:r>
          </a:p>
          <a:p>
            <a:endParaRPr lang="it-IT" smtClean="0"/>
          </a:p>
          <a:p>
            <a:r>
              <a:rPr lang="it-IT" smtClean="0"/>
              <a:t>PROGRAMMI rappresentano gli aggregati omogenei di attività volte a perseguire gli obiettivi definiti nelle missioni. I programmi si articolano in titoli</a:t>
            </a:r>
          </a:p>
          <a:p>
            <a:endParaRPr lang="it-IT" smtClean="0"/>
          </a:p>
          <a:p>
            <a:pPr>
              <a:buFont typeface="Arial" charset="0"/>
              <a:buNone/>
            </a:pPr>
            <a:endParaRPr lang="it-IT"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214313" y="2428875"/>
            <a:ext cx="4714875" cy="1785938"/>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a</a:t>
            </a:r>
            <a:endParaRPr lang="it-IT" dirty="0"/>
          </a:p>
        </p:txBody>
      </p:sp>
      <p:sp>
        <p:nvSpPr>
          <p:cNvPr id="4" name="Rettangolo 3"/>
          <p:cNvSpPr/>
          <p:nvPr/>
        </p:nvSpPr>
        <p:spPr>
          <a:xfrm>
            <a:off x="714375" y="3071813"/>
            <a:ext cx="1000125" cy="4286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Missioni</a:t>
            </a:r>
            <a:endParaRPr lang="it-IT" dirty="0"/>
          </a:p>
        </p:txBody>
      </p:sp>
      <p:sp>
        <p:nvSpPr>
          <p:cNvPr id="5" name="Rettangolo 4"/>
          <p:cNvSpPr/>
          <p:nvPr/>
        </p:nvSpPr>
        <p:spPr>
          <a:xfrm>
            <a:off x="2143125" y="3071813"/>
            <a:ext cx="1285875" cy="4286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Programmi</a:t>
            </a:r>
            <a:endParaRPr lang="it-IT" dirty="0"/>
          </a:p>
        </p:txBody>
      </p:sp>
      <p:sp>
        <p:nvSpPr>
          <p:cNvPr id="6" name="Rettangolo 5"/>
          <p:cNvSpPr/>
          <p:nvPr/>
        </p:nvSpPr>
        <p:spPr>
          <a:xfrm>
            <a:off x="3857625" y="3071813"/>
            <a:ext cx="928688" cy="4286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Titoli</a:t>
            </a:r>
            <a:endParaRPr lang="it-IT" dirty="0"/>
          </a:p>
        </p:txBody>
      </p:sp>
      <p:cxnSp>
        <p:nvCxnSpPr>
          <p:cNvPr id="8" name="Connettore 2 7"/>
          <p:cNvCxnSpPr/>
          <p:nvPr/>
        </p:nvCxnSpPr>
        <p:spPr>
          <a:xfrm>
            <a:off x="1785938" y="3286125"/>
            <a:ext cx="28575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3500438" y="3286125"/>
            <a:ext cx="28575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631" name="CasellaDiTesto 10"/>
          <p:cNvSpPr txBox="1">
            <a:spLocks noChangeArrowheads="1"/>
          </p:cNvSpPr>
          <p:nvPr/>
        </p:nvSpPr>
        <p:spPr bwMode="auto">
          <a:xfrm>
            <a:off x="928688" y="2643188"/>
            <a:ext cx="4214812" cy="369887"/>
          </a:xfrm>
          <a:prstGeom prst="rect">
            <a:avLst/>
          </a:prstGeom>
          <a:noFill/>
          <a:ln w="9525">
            <a:noFill/>
            <a:miter lim="800000"/>
            <a:headEnd/>
            <a:tailEnd/>
          </a:ln>
        </p:spPr>
        <p:txBody>
          <a:bodyPr>
            <a:spAutoFit/>
          </a:bodyPr>
          <a:lstStyle/>
          <a:p>
            <a:r>
              <a:rPr lang="it-IT" b="1">
                <a:latin typeface="Calibri" pitchFamily="34" charset="0"/>
              </a:rPr>
              <a:t>AUTORIZZAZIONE DEL CONSIGLIO</a:t>
            </a:r>
          </a:p>
        </p:txBody>
      </p:sp>
      <p:sp>
        <p:nvSpPr>
          <p:cNvPr id="12" name="Freccia a destra 11"/>
          <p:cNvSpPr/>
          <p:nvPr/>
        </p:nvSpPr>
        <p:spPr>
          <a:xfrm>
            <a:off x="4857750" y="3143250"/>
            <a:ext cx="500063"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Rettangolo 12"/>
          <p:cNvSpPr/>
          <p:nvPr/>
        </p:nvSpPr>
        <p:spPr>
          <a:xfrm>
            <a:off x="5429250" y="2857500"/>
            <a:ext cx="1714500" cy="7143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Macroaggregati</a:t>
            </a:r>
            <a:endParaRPr lang="it-IT" b="1" dirty="0">
              <a:solidFill>
                <a:schemeClr val="tx1"/>
              </a:solidFill>
            </a:endParaRPr>
          </a:p>
        </p:txBody>
      </p:sp>
      <p:sp>
        <p:nvSpPr>
          <p:cNvPr id="15" name="Rettangolo 14"/>
          <p:cNvSpPr/>
          <p:nvPr/>
        </p:nvSpPr>
        <p:spPr>
          <a:xfrm>
            <a:off x="7215188" y="2857500"/>
            <a:ext cx="1785937" cy="7143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Capitoli/Articoli</a:t>
            </a:r>
            <a:endParaRPr lang="it-IT" b="1" dirty="0">
              <a:solidFill>
                <a:schemeClr val="tx1"/>
              </a:solidFill>
            </a:endParaRPr>
          </a:p>
        </p:txBody>
      </p:sp>
      <p:sp>
        <p:nvSpPr>
          <p:cNvPr id="26635" name="CasellaDiTesto 15"/>
          <p:cNvSpPr txBox="1">
            <a:spLocks noChangeArrowheads="1"/>
          </p:cNvSpPr>
          <p:nvPr/>
        </p:nvSpPr>
        <p:spPr bwMode="auto">
          <a:xfrm>
            <a:off x="642938" y="4572000"/>
            <a:ext cx="6072187" cy="923925"/>
          </a:xfrm>
          <a:prstGeom prst="rect">
            <a:avLst/>
          </a:prstGeom>
          <a:noFill/>
          <a:ln w="9525">
            <a:noFill/>
            <a:miter lim="800000"/>
            <a:headEnd/>
            <a:tailEnd/>
          </a:ln>
        </p:spPr>
        <p:txBody>
          <a:bodyPr>
            <a:spAutoFit/>
          </a:bodyPr>
          <a:lstStyle/>
          <a:p>
            <a:pPr>
              <a:buFontTx/>
              <a:buChar char="-"/>
            </a:pPr>
            <a:r>
              <a:rPr lang="it-IT">
                <a:latin typeface="Calibri" pitchFamily="34" charset="0"/>
              </a:rPr>
              <a:t>Le missioni sono simili alle vecchie funzioni;</a:t>
            </a:r>
          </a:p>
          <a:p>
            <a:r>
              <a:rPr lang="it-IT">
                <a:latin typeface="Calibri" pitchFamily="34" charset="0"/>
              </a:rPr>
              <a:t>- I programmi sono simili ai servizi;</a:t>
            </a:r>
          </a:p>
          <a:p>
            <a:r>
              <a:rPr lang="it-IT">
                <a:latin typeface="Calibri" pitchFamily="34" charset="0"/>
              </a:rPr>
              <a:t>- I macroaggregati sono simili agli interventi.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latin typeface="Algerian" pitchFamily="82" charset="0"/>
              </a:rPr>
              <a:t>LA CLASSIFICAZIONE DELLE SPESE PER TITOLI</a:t>
            </a:r>
            <a:endParaRPr lang="it-IT" dirty="0">
              <a:latin typeface="Algerian" pitchFamily="82" charset="0"/>
            </a:endParaRPr>
          </a:p>
        </p:txBody>
      </p:sp>
      <p:sp>
        <p:nvSpPr>
          <p:cNvPr id="3" name="Segnaposto contenuto 2"/>
          <p:cNvSpPr>
            <a:spLocks noGrp="1"/>
          </p:cNvSpPr>
          <p:nvPr>
            <p:ph idx="1"/>
          </p:nvPr>
        </p:nvSpPr>
        <p:spPr>
          <a:xfrm>
            <a:off x="457200" y="1600200"/>
            <a:ext cx="8229600" cy="4757738"/>
          </a:xfrm>
        </p:spPr>
        <p:txBody>
          <a:bodyPr rtlCol="0">
            <a:normAutofit lnSpcReduction="10000"/>
          </a:bodyPr>
          <a:lstStyle/>
          <a:p>
            <a:pPr fontAlgn="auto">
              <a:spcAft>
                <a:spcPts val="0"/>
              </a:spcAft>
              <a:buFont typeface="Arial" pitchFamily="34" charset="0"/>
              <a:buChar char="•"/>
              <a:defRPr/>
            </a:pPr>
            <a:r>
              <a:rPr lang="it-IT" dirty="0" smtClean="0"/>
              <a:t>TITOLO I		Spese correnti</a:t>
            </a:r>
          </a:p>
          <a:p>
            <a:pPr fontAlgn="auto">
              <a:spcAft>
                <a:spcPts val="0"/>
              </a:spcAft>
              <a:buFont typeface="Arial" pitchFamily="34" charset="0"/>
              <a:buChar char="•"/>
              <a:defRPr/>
            </a:pPr>
            <a:r>
              <a:rPr lang="it-IT" dirty="0" smtClean="0"/>
              <a:t>TITOLO II	Spese in conto capitale</a:t>
            </a:r>
          </a:p>
          <a:p>
            <a:pPr fontAlgn="auto">
              <a:spcAft>
                <a:spcPts val="0"/>
              </a:spcAft>
              <a:buFont typeface="Arial" pitchFamily="34" charset="0"/>
              <a:buChar char="•"/>
              <a:defRPr/>
            </a:pPr>
            <a:r>
              <a:rPr lang="it-IT" dirty="0" smtClean="0"/>
              <a:t>TITOLO III 	Spese per incremento attività 			finanziarie</a:t>
            </a:r>
          </a:p>
          <a:p>
            <a:pPr fontAlgn="auto">
              <a:spcAft>
                <a:spcPts val="0"/>
              </a:spcAft>
              <a:buFont typeface="Arial" pitchFamily="34" charset="0"/>
              <a:buChar char="•"/>
              <a:defRPr/>
            </a:pPr>
            <a:r>
              <a:rPr lang="it-IT" dirty="0" smtClean="0"/>
              <a:t>TITOLO IV	Rimborso prestiti</a:t>
            </a:r>
          </a:p>
          <a:p>
            <a:pPr fontAlgn="auto">
              <a:spcAft>
                <a:spcPts val="0"/>
              </a:spcAft>
              <a:buFont typeface="Arial" pitchFamily="34" charset="0"/>
              <a:buChar char="•"/>
              <a:defRPr/>
            </a:pPr>
            <a:r>
              <a:rPr lang="it-IT" dirty="0" smtClean="0"/>
              <a:t>TITOLO V 	Chiusura anticipazioni ricevute 			da istituto tesoriere/cassiere</a:t>
            </a:r>
          </a:p>
          <a:p>
            <a:pPr fontAlgn="auto">
              <a:spcAft>
                <a:spcPts val="0"/>
              </a:spcAft>
              <a:buFont typeface="Arial" pitchFamily="34" charset="0"/>
              <a:buChar char="•"/>
              <a:defRPr/>
            </a:pPr>
            <a:r>
              <a:rPr lang="it-IT" dirty="0" smtClean="0"/>
              <a:t>TITOLO </a:t>
            </a:r>
            <a:r>
              <a:rPr lang="it-IT" dirty="0" err="1" smtClean="0"/>
              <a:t>VI</a:t>
            </a:r>
            <a:r>
              <a:rPr lang="it-IT" dirty="0" smtClean="0"/>
              <a:t> 	Spese per conto terzi e partite 			di giro</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latin typeface="Algerian" pitchFamily="82" charset="0"/>
              </a:rPr>
              <a:t>La classificazione delle spese nel bilancio gestionale</a:t>
            </a:r>
            <a:endParaRPr lang="it-IT" dirty="0">
              <a:latin typeface="Algerian" pitchFamily="82" charset="0"/>
            </a:endParaRPr>
          </a:p>
        </p:txBody>
      </p:sp>
      <p:sp>
        <p:nvSpPr>
          <p:cNvPr id="3" name="Segnaposto contenuto 2"/>
          <p:cNvSpPr>
            <a:spLocks noGrp="1"/>
          </p:cNvSpPr>
          <p:nvPr>
            <p:ph idx="1"/>
          </p:nvPr>
        </p:nvSpPr>
        <p:spPr/>
        <p:txBody>
          <a:bodyPr rtlCol="0">
            <a:normAutofit fontScale="92500" lnSpcReduction="10000"/>
          </a:bodyPr>
          <a:lstStyle/>
          <a:p>
            <a:pPr algn="ctr" fontAlgn="auto">
              <a:spcAft>
                <a:spcPts val="0"/>
              </a:spcAft>
              <a:buFont typeface="Arial" pitchFamily="34" charset="0"/>
              <a:buNone/>
              <a:defRPr/>
            </a:pPr>
            <a:r>
              <a:rPr lang="it-IT" b="1" dirty="0" smtClean="0"/>
              <a:t>Il piano dei conti integrato </a:t>
            </a:r>
          </a:p>
          <a:p>
            <a:pPr fontAlgn="auto">
              <a:spcAft>
                <a:spcPts val="0"/>
              </a:spcAft>
              <a:buFont typeface="Arial" pitchFamily="34" charset="0"/>
              <a:buNone/>
              <a:defRPr/>
            </a:pPr>
            <a:r>
              <a:rPr lang="it-IT" dirty="0" smtClean="0"/>
              <a:t>È lo strumento fondamentale per raccordare le regole contabili nazionali con quelle adottate in ambito europeo</a:t>
            </a:r>
          </a:p>
          <a:p>
            <a:pPr fontAlgn="auto">
              <a:spcAft>
                <a:spcPts val="0"/>
              </a:spcAft>
              <a:buFont typeface="Arial" pitchFamily="34" charset="0"/>
              <a:buNone/>
              <a:defRPr/>
            </a:pPr>
            <a:r>
              <a:rPr lang="it-IT" dirty="0" smtClean="0"/>
              <a:t>Esso riconduce ad unità tutti gli aspetti finanziari, economici e patrimoniali della gestione </a:t>
            </a:r>
          </a:p>
          <a:p>
            <a:pPr fontAlgn="auto">
              <a:spcAft>
                <a:spcPts val="0"/>
              </a:spcAft>
              <a:buFont typeface="Arial" pitchFamily="34" charset="0"/>
              <a:buNone/>
              <a:defRPr/>
            </a:pPr>
            <a:r>
              <a:rPr lang="it-IT" dirty="0" smtClean="0"/>
              <a:t>E’ costituito dall’elenco delle unità elementari del bilancio finanziario gestionale ovvero impegni, accertamenti, incassi e pagamenti e dei conti economici-patrimoniali </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latin typeface="Algerian" pitchFamily="82" charset="0"/>
              </a:rPr>
              <a:t>La classificazione delle spese nel bilancio gestionale</a:t>
            </a:r>
            <a:endParaRPr lang="it-IT" dirty="0">
              <a:latin typeface="Algerian" pitchFamily="82" charset="0"/>
            </a:endParaRPr>
          </a:p>
        </p:txBody>
      </p:sp>
      <p:sp>
        <p:nvSpPr>
          <p:cNvPr id="29698" name="Segnaposto contenuto 2"/>
          <p:cNvSpPr>
            <a:spLocks noGrp="1"/>
          </p:cNvSpPr>
          <p:nvPr>
            <p:ph idx="1"/>
          </p:nvPr>
        </p:nvSpPr>
        <p:spPr/>
        <p:txBody>
          <a:bodyPr/>
          <a:lstStyle/>
          <a:p>
            <a:pPr algn="ctr">
              <a:buFont typeface="Arial" charset="0"/>
              <a:buNone/>
            </a:pPr>
            <a:r>
              <a:rPr lang="it-IT" b="1" smtClean="0"/>
              <a:t>Il piano dei conti integrato </a:t>
            </a:r>
          </a:p>
          <a:p>
            <a:pPr algn="ctr">
              <a:buFont typeface="Arial" charset="0"/>
              <a:buNone/>
            </a:pPr>
            <a:r>
              <a:rPr lang="it-IT" b="1" smtClean="0"/>
              <a:t>Art. 6 D.Lgs. 118/2011</a:t>
            </a:r>
            <a:endParaRPr lang="it-IT" smtClean="0"/>
          </a:p>
          <a:p>
            <a:pPr algn="ctr">
              <a:buFont typeface="Arial" charset="0"/>
              <a:buNone/>
            </a:pPr>
            <a:r>
              <a:rPr lang="it-IT" b="1" smtClean="0"/>
              <a:t>Rappresenta la struttura di riferimento per la predisposizione dei propri documenti contabili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sz="4000" dirty="0" smtClean="0">
                <a:latin typeface="Algerian" pitchFamily="82" charset="0"/>
              </a:rPr>
              <a:t>La classificazione delle spese nel bilancio</a:t>
            </a:r>
            <a:endParaRPr lang="it-IT" dirty="0"/>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t-IT" dirty="0" smtClean="0"/>
              <a:t>Il gruppo </a:t>
            </a:r>
            <a:r>
              <a:rPr lang="it-IT" dirty="0" err="1" smtClean="0"/>
              <a:t>missioni-programmi-titoli</a:t>
            </a:r>
            <a:r>
              <a:rPr lang="it-IT" dirty="0" smtClean="0"/>
              <a:t> rappresenta la parte del bilancio che viene proposta al consiglio per l’approvazione (c.d. bilancio decisionale)</a:t>
            </a:r>
          </a:p>
          <a:p>
            <a:pPr fontAlgn="auto">
              <a:spcAft>
                <a:spcPts val="0"/>
              </a:spcAft>
              <a:buFont typeface="Arial" pitchFamily="34" charset="0"/>
              <a:buChar char="•"/>
              <a:defRPr/>
            </a:pPr>
            <a:endParaRPr lang="it-IT" dirty="0" smtClean="0"/>
          </a:p>
          <a:p>
            <a:pPr fontAlgn="auto">
              <a:spcAft>
                <a:spcPts val="0"/>
              </a:spcAft>
              <a:buFont typeface="Arial" pitchFamily="34" charset="0"/>
              <a:buChar char="•"/>
              <a:defRPr/>
            </a:pPr>
            <a:r>
              <a:rPr lang="it-IT" dirty="0" smtClean="0"/>
              <a:t>La disaggregazione della spesa nei diversi fattori produttivi avviene a livello di macroaggregati che costituiscono un dettaglio del bilancio utilizzabile a livello gestionale e la cui classificazione è disciplinata nel piano integrato dei conti (c.d. bilancio gestionale)</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6"/>
          <p:cNvSpPr>
            <a:spLocks noGrp="1"/>
          </p:cNvSpPr>
          <p:nvPr>
            <p:ph type="title"/>
          </p:nvPr>
        </p:nvSpPr>
        <p:spPr>
          <a:xfrm>
            <a:off x="285750" y="273050"/>
            <a:ext cx="2071688" cy="1941513"/>
          </a:xfrm>
        </p:spPr>
        <p:txBody>
          <a:bodyPr/>
          <a:lstStyle/>
          <a:p>
            <a:r>
              <a:rPr lang="it-IT" smtClean="0"/>
              <a:t>Bilancio decisionale autorizzazione consiglio </a:t>
            </a:r>
          </a:p>
        </p:txBody>
      </p:sp>
      <p:sp>
        <p:nvSpPr>
          <p:cNvPr id="8" name="Segnaposto contenuto 7"/>
          <p:cNvSpPr>
            <a:spLocks noGrp="1"/>
          </p:cNvSpPr>
          <p:nvPr>
            <p:ph idx="1"/>
          </p:nvPr>
        </p:nvSpPr>
        <p:spPr>
          <a:xfrm>
            <a:off x="2285984" y="273050"/>
            <a:ext cx="6572296" cy="5853113"/>
          </a:xfrm>
        </p:spPr>
        <p:txBody>
          <a:bodyPr rtlCol="0">
            <a:normAutofit/>
          </a:bodyPr>
          <a:lstStyle/>
          <a:p>
            <a:pPr fontAlgn="auto">
              <a:spcAft>
                <a:spcPts val="0"/>
              </a:spcAft>
              <a:buFont typeface="Arial" pitchFamily="34" charset="0"/>
              <a:buNone/>
              <a:defRPr/>
            </a:pPr>
            <a:endParaRPr lang="it-IT" sz="2000" dirty="0" smtClean="0"/>
          </a:p>
          <a:p>
            <a:pPr fontAlgn="auto">
              <a:spcAft>
                <a:spcPts val="0"/>
              </a:spcAft>
              <a:buFont typeface="Arial" pitchFamily="34" charset="0"/>
              <a:buNone/>
              <a:defRPr/>
            </a:pPr>
            <a:r>
              <a:rPr lang="it-IT" sz="2000" dirty="0" smtClean="0"/>
              <a:t>MISSIONI 	          EX FUNZIONI</a:t>
            </a:r>
          </a:p>
          <a:p>
            <a:pPr fontAlgn="auto">
              <a:spcAft>
                <a:spcPts val="0"/>
              </a:spcAft>
              <a:buFont typeface="Arial" pitchFamily="34" charset="0"/>
              <a:buNone/>
              <a:defRPr/>
            </a:pPr>
            <a:r>
              <a:rPr lang="it-IT" sz="2000" dirty="0" smtClean="0"/>
              <a:t>PROGRAMMI	          EX SERVIZI</a:t>
            </a:r>
          </a:p>
          <a:p>
            <a:pPr fontAlgn="auto">
              <a:spcAft>
                <a:spcPts val="0"/>
              </a:spcAft>
              <a:buFont typeface="Arial" pitchFamily="34" charset="0"/>
              <a:buNone/>
              <a:defRPr/>
            </a:pPr>
            <a:r>
              <a:rPr lang="it-IT" sz="2000" dirty="0" smtClean="0"/>
              <a:t>TITOLI		           		         I LIVELLO</a:t>
            </a:r>
          </a:p>
          <a:p>
            <a:pPr fontAlgn="auto">
              <a:spcAft>
                <a:spcPts val="0"/>
              </a:spcAft>
              <a:buFont typeface="Arial" pitchFamily="34" charset="0"/>
              <a:buNone/>
              <a:defRPr/>
            </a:pPr>
            <a:endParaRPr lang="it-IT" sz="2000" dirty="0" smtClean="0"/>
          </a:p>
          <a:p>
            <a:pPr fontAlgn="auto">
              <a:spcAft>
                <a:spcPts val="0"/>
              </a:spcAft>
              <a:buFont typeface="Arial" pitchFamily="34" charset="0"/>
              <a:buNone/>
              <a:defRPr/>
            </a:pPr>
            <a:endParaRPr lang="it-IT" sz="2000" dirty="0" smtClean="0"/>
          </a:p>
          <a:p>
            <a:pPr fontAlgn="auto">
              <a:spcAft>
                <a:spcPts val="0"/>
              </a:spcAft>
              <a:buFont typeface="Arial" pitchFamily="34" charset="0"/>
              <a:buNone/>
              <a:defRPr/>
            </a:pPr>
            <a:r>
              <a:rPr lang="it-IT" sz="2000" dirty="0" smtClean="0"/>
              <a:t>MACROAGGREGATI       ex interventi       II LIVELLO</a:t>
            </a:r>
          </a:p>
          <a:p>
            <a:pPr fontAlgn="auto">
              <a:spcAft>
                <a:spcPts val="0"/>
              </a:spcAft>
              <a:buFont typeface="Arial" pitchFamily="34" charset="0"/>
              <a:buChar char="•"/>
              <a:defRPr/>
            </a:pPr>
            <a:endParaRPr lang="it-IT" sz="2000" dirty="0" smtClean="0"/>
          </a:p>
          <a:p>
            <a:pPr lvl="7">
              <a:buFont typeface="Arial" pitchFamily="34" charset="0"/>
              <a:buNone/>
              <a:defRPr/>
            </a:pPr>
            <a:r>
              <a:rPr lang="it-IT" dirty="0" smtClean="0"/>
              <a:t>		        III LIVELLO</a:t>
            </a:r>
          </a:p>
          <a:p>
            <a:pPr lvl="7">
              <a:buFont typeface="Arial" pitchFamily="34" charset="0"/>
              <a:buNone/>
              <a:defRPr/>
            </a:pPr>
            <a:r>
              <a:rPr lang="it-IT" dirty="0" smtClean="0"/>
              <a:t>		 NON DENOMINATO</a:t>
            </a:r>
          </a:p>
          <a:p>
            <a:pPr fontAlgn="auto">
              <a:spcAft>
                <a:spcPts val="0"/>
              </a:spcAft>
              <a:buFont typeface="Arial" pitchFamily="34" charset="0"/>
              <a:buNone/>
              <a:defRPr/>
            </a:pPr>
            <a:endParaRPr lang="it-IT" sz="2000" dirty="0" smtClean="0"/>
          </a:p>
          <a:p>
            <a:pPr fontAlgn="auto">
              <a:spcAft>
                <a:spcPts val="0"/>
              </a:spcAft>
              <a:buFont typeface="Arial" pitchFamily="34" charset="0"/>
              <a:buNone/>
              <a:defRPr/>
            </a:pPr>
            <a:r>
              <a:rPr lang="it-IT" sz="2000" dirty="0" smtClean="0"/>
              <a:t>CAPITOLI	ex </a:t>
            </a:r>
            <a:r>
              <a:rPr lang="it-IT" sz="2000" dirty="0" err="1" smtClean="0"/>
              <a:t>Siope</a:t>
            </a:r>
            <a:r>
              <a:rPr lang="it-IT" sz="2000" dirty="0" smtClean="0"/>
              <a:t>	                       IV LIVELLO</a:t>
            </a:r>
          </a:p>
          <a:p>
            <a:pPr fontAlgn="auto">
              <a:spcAft>
                <a:spcPts val="0"/>
              </a:spcAft>
              <a:buFont typeface="Arial" pitchFamily="34" charset="0"/>
              <a:buChar char="•"/>
              <a:defRPr/>
            </a:pPr>
            <a:endParaRPr lang="it-IT" sz="2000" dirty="0" smtClean="0"/>
          </a:p>
          <a:p>
            <a:pPr fontAlgn="auto">
              <a:spcAft>
                <a:spcPts val="0"/>
              </a:spcAft>
              <a:buFont typeface="Arial" pitchFamily="34" charset="0"/>
              <a:buNone/>
              <a:defRPr/>
            </a:pPr>
            <a:r>
              <a:rPr lang="it-IT" sz="2000" dirty="0" smtClean="0"/>
              <a:t>ARTICOLO	ex </a:t>
            </a:r>
            <a:r>
              <a:rPr lang="it-IT" sz="2000" dirty="0" err="1" smtClean="0"/>
              <a:t>Siope</a:t>
            </a:r>
            <a:r>
              <a:rPr lang="it-IT" sz="2000" dirty="0" smtClean="0"/>
              <a:t> 	       V LIVELLO	</a:t>
            </a:r>
            <a:endParaRPr lang="it-IT" sz="2000" dirty="0"/>
          </a:p>
        </p:txBody>
      </p:sp>
      <p:sp>
        <p:nvSpPr>
          <p:cNvPr id="9" name="Segnaposto testo 8"/>
          <p:cNvSpPr>
            <a:spLocks noGrp="1"/>
          </p:cNvSpPr>
          <p:nvPr>
            <p:ph type="body" sz="half" idx="2"/>
          </p:nvPr>
        </p:nvSpPr>
        <p:spPr>
          <a:xfrm>
            <a:off x="285750" y="3071813"/>
            <a:ext cx="1785938" cy="2000250"/>
          </a:xfrm>
        </p:spPr>
        <p:txBody>
          <a:bodyPr rtlCol="0">
            <a:normAutofit/>
          </a:bodyPr>
          <a:lstStyle/>
          <a:p>
            <a:pPr fontAlgn="auto">
              <a:spcAft>
                <a:spcPts val="0"/>
              </a:spcAft>
              <a:buFont typeface="Arial" pitchFamily="34" charset="0"/>
              <a:buNone/>
              <a:defRPr/>
            </a:pPr>
            <a:endParaRPr lang="it-IT" sz="2000" b="1" dirty="0" smtClean="0">
              <a:latin typeface="+mj-lt"/>
              <a:ea typeface="+mj-ea"/>
              <a:cs typeface="+mj-cs"/>
            </a:endParaRPr>
          </a:p>
          <a:p>
            <a:pPr fontAlgn="auto">
              <a:spcAft>
                <a:spcPts val="0"/>
              </a:spcAft>
              <a:buFont typeface="Arial" pitchFamily="34" charset="0"/>
              <a:buNone/>
              <a:defRPr/>
            </a:pPr>
            <a:endParaRPr lang="it-IT" sz="2000" b="1" dirty="0" smtClean="0">
              <a:latin typeface="+mj-lt"/>
              <a:ea typeface="+mj-ea"/>
              <a:cs typeface="+mj-cs"/>
            </a:endParaRPr>
          </a:p>
          <a:p>
            <a:pPr fontAlgn="auto">
              <a:spcAft>
                <a:spcPts val="0"/>
              </a:spcAft>
              <a:buFont typeface="Arial" pitchFamily="34" charset="0"/>
              <a:buNone/>
              <a:defRPr/>
            </a:pPr>
            <a:r>
              <a:rPr lang="it-IT" sz="2200" b="1" dirty="0" smtClean="0">
                <a:latin typeface="+mj-lt"/>
                <a:ea typeface="+mj-ea"/>
                <a:cs typeface="+mj-cs"/>
              </a:rPr>
              <a:t>Bilancio gestionale (PEG)</a:t>
            </a:r>
          </a:p>
        </p:txBody>
      </p:sp>
      <p:cxnSp>
        <p:nvCxnSpPr>
          <p:cNvPr id="11" name="Connettore 2 10"/>
          <p:cNvCxnSpPr/>
          <p:nvPr/>
        </p:nvCxnSpPr>
        <p:spPr>
          <a:xfrm>
            <a:off x="3571875" y="857250"/>
            <a:ext cx="7143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3857625" y="1214438"/>
            <a:ext cx="71437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Parentesi graffa chiusa 12"/>
          <p:cNvSpPr/>
          <p:nvPr/>
        </p:nvSpPr>
        <p:spPr>
          <a:xfrm>
            <a:off x="7715250" y="1214438"/>
            <a:ext cx="1071563" cy="4286250"/>
          </a:xfrm>
          <a:prstGeom prst="righ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31751" name="CasellaDiTesto 14"/>
          <p:cNvSpPr txBox="1">
            <a:spLocks noChangeArrowheads="1"/>
          </p:cNvSpPr>
          <p:nvPr/>
        </p:nvSpPr>
        <p:spPr bwMode="auto">
          <a:xfrm>
            <a:off x="8286750" y="2428875"/>
            <a:ext cx="714375" cy="923925"/>
          </a:xfrm>
          <a:prstGeom prst="rect">
            <a:avLst/>
          </a:prstGeom>
          <a:noFill/>
          <a:ln w="9525">
            <a:noFill/>
            <a:miter lim="800000"/>
            <a:headEnd/>
            <a:tailEnd/>
          </a:ln>
        </p:spPr>
        <p:txBody>
          <a:bodyPr>
            <a:spAutoFit/>
          </a:bodyPr>
          <a:lstStyle/>
          <a:p>
            <a:r>
              <a:rPr lang="it-IT">
                <a:latin typeface="Calibri" pitchFamily="34" charset="0"/>
              </a:rPr>
              <a:t>Piano dei conti</a:t>
            </a:r>
          </a:p>
        </p:txBody>
      </p:sp>
      <p:sp>
        <p:nvSpPr>
          <p:cNvPr id="16" name="Parentesi graffa aperta 15"/>
          <p:cNvSpPr/>
          <p:nvPr/>
        </p:nvSpPr>
        <p:spPr>
          <a:xfrm>
            <a:off x="2071688" y="2500313"/>
            <a:ext cx="214312" cy="3071812"/>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17" name="Parentesi graffa aperta 16"/>
          <p:cNvSpPr/>
          <p:nvPr/>
        </p:nvSpPr>
        <p:spPr>
          <a:xfrm>
            <a:off x="2071688" y="642938"/>
            <a:ext cx="188912" cy="1428750"/>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cxnSp>
        <p:nvCxnSpPr>
          <p:cNvPr id="19" name="Connettore 2 18"/>
          <p:cNvCxnSpPr/>
          <p:nvPr/>
        </p:nvCxnSpPr>
        <p:spPr>
          <a:xfrm>
            <a:off x="3071813" y="1571625"/>
            <a:ext cx="32861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rot="5400000">
            <a:off x="2212975" y="3500438"/>
            <a:ext cx="15732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a:off x="3143250" y="3429000"/>
            <a:ext cx="32146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a:off x="5072063" y="4500563"/>
            <a:ext cx="121443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ttore 2 28"/>
          <p:cNvCxnSpPr/>
          <p:nvPr/>
        </p:nvCxnSpPr>
        <p:spPr>
          <a:xfrm>
            <a:off x="5143500" y="5214938"/>
            <a:ext cx="121443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rot="5400000">
            <a:off x="2715419" y="4856957"/>
            <a:ext cx="4286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ttore 2 31"/>
          <p:cNvCxnSpPr/>
          <p:nvPr/>
        </p:nvCxnSpPr>
        <p:spPr>
          <a:xfrm rot="5400000">
            <a:off x="2464594" y="2035969"/>
            <a:ext cx="7858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asellaDiTesto 10"/>
          <p:cNvSpPr txBox="1">
            <a:spLocks noChangeArrowheads="1"/>
          </p:cNvSpPr>
          <p:nvPr/>
        </p:nvSpPr>
        <p:spPr bwMode="auto">
          <a:xfrm>
            <a:off x="3357563" y="4143375"/>
            <a:ext cx="2357437" cy="369888"/>
          </a:xfrm>
          <a:prstGeom prst="rect">
            <a:avLst/>
          </a:prstGeom>
          <a:noFill/>
          <a:ln w="9525">
            <a:noFill/>
            <a:miter lim="800000"/>
            <a:headEnd/>
            <a:tailEnd/>
          </a:ln>
        </p:spPr>
        <p:txBody>
          <a:bodyPr>
            <a:spAutoFit/>
          </a:bodyPr>
          <a:lstStyle/>
          <a:p>
            <a:r>
              <a:rPr lang="it-IT">
                <a:latin typeface="Calibri" pitchFamily="34" charset="0"/>
              </a:rPr>
              <a:t>TITOLO II°</a:t>
            </a:r>
          </a:p>
        </p:txBody>
      </p:sp>
      <p:graphicFrame>
        <p:nvGraphicFramePr>
          <p:cNvPr id="15" name="Diagramma 14"/>
          <p:cNvGraphicFramePr/>
          <p:nvPr/>
        </p:nvGraphicFramePr>
        <p:xfrm>
          <a:off x="1500166" y="92867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18" name="CasellaDiTesto 2"/>
          <p:cNvSpPr txBox="1">
            <a:spLocks noChangeArrowheads="1"/>
          </p:cNvSpPr>
          <p:nvPr/>
        </p:nvSpPr>
        <p:spPr bwMode="auto">
          <a:xfrm>
            <a:off x="3571875" y="714375"/>
            <a:ext cx="1857375" cy="523875"/>
          </a:xfrm>
          <a:prstGeom prst="rect">
            <a:avLst/>
          </a:prstGeom>
          <a:noFill/>
          <a:ln w="9525">
            <a:noFill/>
            <a:miter lim="800000"/>
            <a:headEnd/>
            <a:tailEnd/>
          </a:ln>
        </p:spPr>
        <p:txBody>
          <a:bodyPr>
            <a:spAutoFit/>
          </a:bodyPr>
          <a:lstStyle/>
          <a:p>
            <a:pPr algn="ctr"/>
            <a:r>
              <a:rPr lang="it-IT" sz="2800" b="1">
                <a:latin typeface="Calibri" pitchFamily="34" charset="0"/>
              </a:rPr>
              <a:t>PEG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Il processo di armonizzazione </a:t>
            </a:r>
            <a:br>
              <a:rPr lang="it-IT" dirty="0" smtClean="0"/>
            </a:br>
            <a:r>
              <a:rPr lang="it-IT" dirty="0" smtClean="0"/>
              <a:t>Spesa</a:t>
            </a:r>
            <a:endParaRPr lang="it-IT" dirty="0"/>
          </a:p>
        </p:txBody>
      </p:sp>
      <p:sp>
        <p:nvSpPr>
          <p:cNvPr id="3" name="Segnaposto contenuto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it-IT" dirty="0" smtClean="0"/>
              <a:t>Fase 1: riclassificazione dei vecchi schemi e capitoli di bilancio ai nuovi schemi e piano dei conti </a:t>
            </a:r>
          </a:p>
          <a:p>
            <a:pPr fontAlgn="auto">
              <a:spcAft>
                <a:spcPts val="0"/>
              </a:spcAft>
              <a:buFont typeface="Arial" pitchFamily="34" charset="0"/>
              <a:buChar char="•"/>
              <a:defRPr/>
            </a:pPr>
            <a:r>
              <a:rPr lang="it-IT" dirty="0" smtClean="0"/>
              <a:t>Fase 2 conoscenza ed approfondimento del nuovo principio della competenza finanziaria potenziata</a:t>
            </a:r>
          </a:p>
          <a:p>
            <a:pPr fontAlgn="auto">
              <a:spcAft>
                <a:spcPts val="0"/>
              </a:spcAft>
              <a:buFont typeface="Arial" pitchFamily="34" charset="0"/>
              <a:buChar char="•"/>
              <a:defRPr/>
            </a:pPr>
            <a:r>
              <a:rPr lang="it-IT" dirty="0" smtClean="0"/>
              <a:t>Fase 3: operazione di </a:t>
            </a:r>
            <a:r>
              <a:rPr lang="it-IT" dirty="0" err="1" smtClean="0"/>
              <a:t>riaccertamento</a:t>
            </a:r>
            <a:r>
              <a:rPr lang="it-IT" dirty="0" smtClean="0"/>
              <a:t> straordinario dei residui alla luce del nuovo principio di competenza finanziaria potenziato</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ctrTitle"/>
          </p:nvPr>
        </p:nvSpPr>
        <p:spPr/>
        <p:txBody>
          <a:bodyPr/>
          <a:lstStyle/>
          <a:p>
            <a:r>
              <a:rPr lang="it-IT" smtClean="0"/>
              <a:t>IL PASSAGGIO AL BILANCIO ARMONIZZATO</a:t>
            </a:r>
          </a:p>
        </p:txBody>
      </p:sp>
      <p:sp>
        <p:nvSpPr>
          <p:cNvPr id="35842" name="Sottotitolo 2"/>
          <p:cNvSpPr>
            <a:spLocks noGrp="1"/>
          </p:cNvSpPr>
          <p:nvPr>
            <p:ph type="subTitle" idx="1"/>
          </p:nvPr>
        </p:nvSpPr>
        <p:spPr/>
        <p:txBody>
          <a:bodyPr/>
          <a:lstStyle/>
          <a:p>
            <a:r>
              <a:rPr lang="it-IT" b="1" smtClean="0">
                <a:solidFill>
                  <a:schemeClr val="tx1"/>
                </a:solidFill>
              </a:rPr>
              <a:t>PARTE ENTRATA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Il processo di armonizzazione </a:t>
            </a:r>
            <a:br>
              <a:rPr lang="it-IT" dirty="0" smtClean="0"/>
            </a:br>
            <a:r>
              <a:rPr lang="it-IT" dirty="0" smtClean="0"/>
              <a:t>Entrata</a:t>
            </a:r>
            <a:endParaRPr lang="it-IT" dirty="0"/>
          </a:p>
        </p:txBody>
      </p:sp>
      <p:sp>
        <p:nvSpPr>
          <p:cNvPr id="3" name="Segnaposto contenuto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it-IT" dirty="0" smtClean="0"/>
              <a:t>Fase 1: riclassificazione dei vecchi schemi e capitoli di bilancio ai nuovi schemi e piano dei conti </a:t>
            </a:r>
          </a:p>
          <a:p>
            <a:pPr fontAlgn="auto">
              <a:spcAft>
                <a:spcPts val="0"/>
              </a:spcAft>
              <a:buFont typeface="Arial" pitchFamily="34" charset="0"/>
              <a:buChar char="•"/>
              <a:defRPr/>
            </a:pPr>
            <a:r>
              <a:rPr lang="it-IT" dirty="0" smtClean="0"/>
              <a:t>Fase 2 conoscenza ed approfondimento del nuovo principio della competenza finanziaria potenziata</a:t>
            </a:r>
          </a:p>
          <a:p>
            <a:pPr fontAlgn="auto">
              <a:spcAft>
                <a:spcPts val="0"/>
              </a:spcAft>
              <a:buFont typeface="Arial" pitchFamily="34" charset="0"/>
              <a:buChar char="•"/>
              <a:defRPr/>
            </a:pPr>
            <a:r>
              <a:rPr lang="it-IT" dirty="0" smtClean="0"/>
              <a:t>Fase 3: operazione di </a:t>
            </a:r>
            <a:r>
              <a:rPr lang="it-IT" dirty="0" err="1" smtClean="0"/>
              <a:t>riaccertamento</a:t>
            </a:r>
            <a:r>
              <a:rPr lang="it-IT" dirty="0" smtClean="0"/>
              <a:t> straordinario dei residui alla luce del nuovo principio di competenza finanziaria potenziato</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olo 1"/>
          <p:cNvSpPr>
            <a:spLocks noGrp="1"/>
          </p:cNvSpPr>
          <p:nvPr>
            <p:ph type="title"/>
          </p:nvPr>
        </p:nvSpPr>
        <p:spPr>
          <a:xfrm>
            <a:off x="457200" y="274638"/>
            <a:ext cx="8229600" cy="1939925"/>
          </a:xfrm>
        </p:spPr>
        <p:txBody>
          <a:bodyPr/>
          <a:lstStyle/>
          <a:p>
            <a:r>
              <a:rPr lang="it-IT" sz="3600" smtClean="0"/>
              <a:t>Il principio della competenza finanziaria potenziata applicato all’entrata </a:t>
            </a:r>
            <a:br>
              <a:rPr lang="it-IT" sz="3600" smtClean="0"/>
            </a:br>
            <a:r>
              <a:rPr lang="it-IT" sz="3600" smtClean="0"/>
              <a:t>n. 16 allegato 1 D.Lgs. 118/2011</a:t>
            </a:r>
          </a:p>
        </p:txBody>
      </p:sp>
      <p:sp>
        <p:nvSpPr>
          <p:cNvPr id="37890" name="Segnaposto contenuto 2"/>
          <p:cNvSpPr>
            <a:spLocks noGrp="1"/>
          </p:cNvSpPr>
          <p:nvPr>
            <p:ph idx="1"/>
          </p:nvPr>
        </p:nvSpPr>
        <p:spPr>
          <a:xfrm>
            <a:off x="457200" y="2143125"/>
            <a:ext cx="8229600" cy="3983038"/>
          </a:xfrm>
        </p:spPr>
        <p:txBody>
          <a:bodyPr/>
          <a:lstStyle/>
          <a:p>
            <a:pPr>
              <a:buFont typeface="Arial" charset="0"/>
              <a:buNone/>
            </a:pPr>
            <a:r>
              <a:rPr lang="it-IT" smtClean="0"/>
              <a:t>“</a:t>
            </a:r>
            <a:r>
              <a:rPr lang="it-IT" i="1" smtClean="0"/>
              <a:t>tutte le obbligazioni giuridicamente perfezionate attive e passive, che danno luogo a entrate e spese per l’ente, devono essere </a:t>
            </a:r>
            <a:r>
              <a:rPr lang="it-IT" b="1" i="1" smtClean="0"/>
              <a:t>registrate</a:t>
            </a:r>
            <a:r>
              <a:rPr lang="it-IT" i="1" smtClean="0"/>
              <a:t> nelle scritture contabili quando l’obbligazione è perfezionata, con </a:t>
            </a:r>
            <a:r>
              <a:rPr lang="it-IT" b="1" i="1" smtClean="0"/>
              <a:t>imputazione</a:t>
            </a:r>
            <a:r>
              <a:rPr lang="it-IT" i="1" smtClean="0"/>
              <a:t> all’esercizio in cui l’obbligazione viene a scadenza</a:t>
            </a:r>
            <a:r>
              <a:rPr lang="it-IT"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olo 1"/>
          <p:cNvSpPr>
            <a:spLocks noGrp="1"/>
          </p:cNvSpPr>
          <p:nvPr>
            <p:ph type="title"/>
          </p:nvPr>
        </p:nvSpPr>
        <p:spPr/>
        <p:txBody>
          <a:bodyPr/>
          <a:lstStyle/>
          <a:p>
            <a:r>
              <a:rPr lang="it-IT" sz="3600" b="1" smtClean="0"/>
              <a:t>Quando viene a scadenza l’obbligazione?</a:t>
            </a:r>
          </a:p>
        </p:txBody>
      </p:sp>
      <p:sp>
        <p:nvSpPr>
          <p:cNvPr id="38914" name="Segnaposto contenuto 2"/>
          <p:cNvSpPr>
            <a:spLocks noGrp="1"/>
          </p:cNvSpPr>
          <p:nvPr>
            <p:ph idx="1"/>
          </p:nvPr>
        </p:nvSpPr>
        <p:spPr>
          <a:xfrm>
            <a:off x="457200" y="1214438"/>
            <a:ext cx="8229600" cy="5214937"/>
          </a:xfrm>
        </p:spPr>
        <p:txBody>
          <a:bodyPr/>
          <a:lstStyle/>
          <a:p>
            <a:r>
              <a:rPr lang="it-IT" u="sng" smtClean="0"/>
              <a:t>La scadenza dell’obbligazione è il momento in cui l’obbligazione diventa esigibile</a:t>
            </a:r>
          </a:p>
          <a:p>
            <a:endParaRPr lang="it-IT" u="sng" smtClean="0"/>
          </a:p>
          <a:p>
            <a:r>
              <a:rPr lang="it-IT" smtClean="0"/>
              <a:t>Il principio della CFP                 3 momenti dell’obbligazione giuridica</a:t>
            </a:r>
          </a:p>
          <a:p>
            <a:r>
              <a:rPr lang="it-IT" smtClean="0"/>
              <a:t>La Nascita dell’obbligazione giuridica</a:t>
            </a:r>
          </a:p>
          <a:p>
            <a:r>
              <a:rPr lang="it-IT" smtClean="0"/>
              <a:t>La scadenza dell’obbligazione giuridica o meglio </a:t>
            </a:r>
            <a:r>
              <a:rPr lang="it-IT" i="1" smtClean="0"/>
              <a:t>l’esigibilità </a:t>
            </a:r>
          </a:p>
          <a:p>
            <a:r>
              <a:rPr lang="it-IT" i="1" smtClean="0"/>
              <a:t>L’estinzione dell’obbligazione</a:t>
            </a:r>
          </a:p>
          <a:p>
            <a:endParaRPr lang="it-IT" i="1" smtClean="0"/>
          </a:p>
        </p:txBody>
      </p:sp>
      <p:sp>
        <p:nvSpPr>
          <p:cNvPr id="4" name="Freccia a destra 3"/>
          <p:cNvSpPr/>
          <p:nvPr/>
        </p:nvSpPr>
        <p:spPr>
          <a:xfrm>
            <a:off x="4572000" y="3143250"/>
            <a:ext cx="64293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b="1" dirty="0" smtClean="0"/>
              <a:t>Quando viene a scadenza l’obbligazione?</a:t>
            </a:r>
            <a:endParaRPr lang="it-IT" dirty="0"/>
          </a:p>
        </p:txBody>
      </p:sp>
      <p:sp>
        <p:nvSpPr>
          <p:cNvPr id="3" name="Segnaposto contenuto 2"/>
          <p:cNvSpPr>
            <a:spLocks noGrp="1"/>
          </p:cNvSpPr>
          <p:nvPr>
            <p:ph idx="1"/>
          </p:nvPr>
        </p:nvSpPr>
        <p:spPr/>
        <p:txBody>
          <a:bodyPr rtlCol="0">
            <a:normAutofit fontScale="92500"/>
          </a:bodyPr>
          <a:lstStyle/>
          <a:p>
            <a:pPr fontAlgn="auto">
              <a:spcAft>
                <a:spcPts val="0"/>
              </a:spcAft>
              <a:buFont typeface="Arial" pitchFamily="34" charset="0"/>
              <a:buChar char="•"/>
              <a:defRPr/>
            </a:pPr>
            <a:r>
              <a:rPr lang="it-IT" b="1" dirty="0" smtClean="0"/>
              <a:t>Nascita</a:t>
            </a:r>
            <a:r>
              <a:rPr lang="it-IT" dirty="0" smtClean="0"/>
              <a:t>: a seguito della quale l’accertamento dell’entrata è registrata nelle scritture contabili</a:t>
            </a:r>
          </a:p>
          <a:p>
            <a:pPr fontAlgn="auto">
              <a:spcAft>
                <a:spcPts val="0"/>
              </a:spcAft>
              <a:buFont typeface="Arial" pitchFamily="34" charset="0"/>
              <a:buChar char="•"/>
              <a:defRPr/>
            </a:pPr>
            <a:r>
              <a:rPr lang="it-IT" b="1" dirty="0" smtClean="0"/>
              <a:t>Esigibilità</a:t>
            </a:r>
            <a:r>
              <a:rPr lang="it-IT" dirty="0" smtClean="0"/>
              <a:t>: a seguito della quale l’entrata è imputata alle scritture contabili di un determinato esercizio (cioè quando si può pretendere l’adempimento ovvero non ci sono ostacoli alla sua riscossione)</a:t>
            </a:r>
          </a:p>
          <a:p>
            <a:pPr fontAlgn="auto">
              <a:spcAft>
                <a:spcPts val="0"/>
              </a:spcAft>
              <a:buFont typeface="Arial" pitchFamily="34" charset="0"/>
              <a:buChar char="•"/>
              <a:defRPr/>
            </a:pPr>
            <a:r>
              <a:rPr lang="it-IT" b="1" dirty="0" smtClean="0"/>
              <a:t>Estinzione</a:t>
            </a:r>
            <a:r>
              <a:rPr lang="it-IT" dirty="0" smtClean="0"/>
              <a:t>: in relazione alla quale l’entrata è registrata in termini di cassa</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La nuova competenza finanziaria potenziata distingue tra:</a:t>
            </a:r>
            <a:endParaRPr lang="it-IT" dirty="0"/>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t-IT" u="sng" dirty="0" smtClean="0"/>
              <a:t>Momento della registrazione </a:t>
            </a:r>
            <a:r>
              <a:rPr lang="it-IT" dirty="0" smtClean="0"/>
              <a:t>dell’accertamento  che sorge quando l’obbligazione giuridica è perfezionata</a:t>
            </a:r>
            <a:endParaRPr lang="it-IT" dirty="0"/>
          </a:p>
          <a:p>
            <a:pPr fontAlgn="auto">
              <a:spcAft>
                <a:spcPts val="0"/>
              </a:spcAft>
              <a:buFont typeface="Arial" pitchFamily="34" charset="0"/>
              <a:buChar char="•"/>
              <a:defRPr/>
            </a:pPr>
            <a:r>
              <a:rPr lang="it-IT" u="sng" dirty="0" smtClean="0"/>
              <a:t>Momento dell’imputazione </a:t>
            </a:r>
            <a:r>
              <a:rPr lang="it-IT" dirty="0" smtClean="0"/>
              <a:t>contabile all’esercizio in cui l’obbligazione diventa esigibile</a:t>
            </a:r>
          </a:p>
          <a:p>
            <a:pPr fontAlgn="auto">
              <a:spcAft>
                <a:spcPts val="0"/>
              </a:spcAft>
              <a:buFont typeface="Arial" pitchFamily="34" charset="0"/>
              <a:buChar char="•"/>
              <a:defRPr/>
            </a:pPr>
            <a:endParaRPr lang="it-IT" dirty="0"/>
          </a:p>
          <a:p>
            <a:pPr fontAlgn="auto">
              <a:spcAft>
                <a:spcPts val="0"/>
              </a:spcAft>
              <a:buFont typeface="Arial" pitchFamily="34" charset="0"/>
              <a:buChar char="•"/>
              <a:defRPr/>
            </a:pPr>
            <a:r>
              <a:rPr lang="it-IT" i="1" dirty="0" err="1" smtClean="0"/>
              <a:t>Nb</a:t>
            </a:r>
            <a:r>
              <a:rPr lang="it-IT" i="1" dirty="0" smtClean="0"/>
              <a:t>: prima del </a:t>
            </a:r>
            <a:r>
              <a:rPr lang="it-IT" i="1" dirty="0" err="1" smtClean="0"/>
              <a:t>D.Lgs.</a:t>
            </a:r>
            <a:r>
              <a:rPr lang="it-IT" i="1" dirty="0" smtClean="0"/>
              <a:t> 118/2011 i due momenti coincidevano ovvero le </a:t>
            </a:r>
            <a:r>
              <a:rPr lang="it-IT" i="1" dirty="0" err="1" smtClean="0"/>
              <a:t>obb</a:t>
            </a:r>
            <a:r>
              <a:rPr lang="it-IT" i="1" dirty="0" smtClean="0"/>
              <a:t>/</a:t>
            </a:r>
            <a:r>
              <a:rPr lang="it-IT" i="1" dirty="0" err="1" smtClean="0"/>
              <a:t>ni</a:t>
            </a:r>
            <a:r>
              <a:rPr lang="it-IT" i="1" dirty="0" smtClean="0"/>
              <a:t> erano registrate ed imputate contabilmente nello stesso esercizio in cui sorgeva l’</a:t>
            </a:r>
            <a:r>
              <a:rPr lang="it-IT" i="1" dirty="0" err="1" smtClean="0"/>
              <a:t>obb</a:t>
            </a:r>
            <a:r>
              <a:rPr lang="it-IT" i="1" dirty="0" smtClean="0"/>
              <a:t>/ne salvo delle eccezioni</a:t>
            </a:r>
            <a:endParaRPr lang="it-IT"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p:nvPr>
        </p:nvSpPr>
        <p:spPr/>
        <p:txBody>
          <a:bodyPr/>
          <a:lstStyle/>
          <a:p>
            <a:r>
              <a:rPr lang="it-IT" smtClean="0"/>
              <a:t>L’accertamento dell’entrata </a:t>
            </a:r>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t-IT" dirty="0" smtClean="0"/>
              <a:t>Pertanto l’accertamento ai sensi dell’art. 183 del TUEL, così come modificato dal </a:t>
            </a:r>
            <a:r>
              <a:rPr lang="it-IT" dirty="0" err="1" smtClean="0"/>
              <a:t>D.Lgs.</a:t>
            </a:r>
            <a:r>
              <a:rPr lang="it-IT" dirty="0" smtClean="0"/>
              <a:t> 118/2011, costituisce la prima fase del procedimento di entrata con la quale sono verificati:</a:t>
            </a:r>
          </a:p>
          <a:p>
            <a:pPr fontAlgn="auto">
              <a:spcAft>
                <a:spcPts val="0"/>
              </a:spcAft>
              <a:buFont typeface="Arial" pitchFamily="34" charset="0"/>
              <a:buChar char="•"/>
              <a:defRPr/>
            </a:pPr>
            <a:r>
              <a:rPr lang="it-IT" dirty="0" smtClean="0"/>
              <a:t>La ragione del credito</a:t>
            </a:r>
          </a:p>
          <a:p>
            <a:pPr fontAlgn="auto">
              <a:spcAft>
                <a:spcPts val="0"/>
              </a:spcAft>
              <a:buFont typeface="Arial" pitchFamily="34" charset="0"/>
              <a:buChar char="•"/>
              <a:defRPr/>
            </a:pPr>
            <a:r>
              <a:rPr lang="it-IT" dirty="0" smtClean="0"/>
              <a:t>Il titolo giuridico che supporta il credito</a:t>
            </a:r>
          </a:p>
          <a:p>
            <a:pPr fontAlgn="auto">
              <a:spcAft>
                <a:spcPts val="0"/>
              </a:spcAft>
              <a:buFont typeface="Arial" pitchFamily="34" charset="0"/>
              <a:buChar char="•"/>
              <a:defRPr/>
            </a:pPr>
            <a:r>
              <a:rPr lang="it-IT" dirty="0" smtClean="0"/>
              <a:t>L’individuazione del soggetto debitore</a:t>
            </a:r>
          </a:p>
          <a:p>
            <a:pPr fontAlgn="auto">
              <a:spcAft>
                <a:spcPts val="0"/>
              </a:spcAft>
              <a:buFont typeface="Arial" pitchFamily="34" charset="0"/>
              <a:buChar char="•"/>
              <a:defRPr/>
            </a:pPr>
            <a:r>
              <a:rPr lang="it-IT" dirty="0" smtClean="0"/>
              <a:t>L’ammontare del credito</a:t>
            </a:r>
          </a:p>
          <a:p>
            <a:pPr fontAlgn="auto">
              <a:spcAft>
                <a:spcPts val="0"/>
              </a:spcAft>
              <a:buFont typeface="Arial" pitchFamily="34" charset="0"/>
              <a:buChar char="•"/>
              <a:defRPr/>
            </a:pPr>
            <a:r>
              <a:rPr lang="it-IT" dirty="0" smtClean="0"/>
              <a:t>La relativa scadenza</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olo 4"/>
          <p:cNvSpPr>
            <a:spLocks noGrp="1"/>
          </p:cNvSpPr>
          <p:nvPr>
            <p:ph type="title"/>
          </p:nvPr>
        </p:nvSpPr>
        <p:spPr>
          <a:xfrm>
            <a:off x="457200" y="274638"/>
            <a:ext cx="8229600" cy="5083175"/>
          </a:xfrm>
        </p:spPr>
        <p:txBody>
          <a:bodyPr/>
          <a:lstStyle/>
          <a:p>
            <a:r>
              <a:rPr lang="it-IT" sz="2800" smtClean="0"/>
              <a:t>ATTENZIONE!!!!</a:t>
            </a:r>
            <a:br>
              <a:rPr lang="it-IT" sz="2800" smtClean="0"/>
            </a:br>
            <a:r>
              <a:rPr lang="it-IT" sz="2800" smtClean="0"/>
              <a:t/>
            </a:r>
            <a:br>
              <a:rPr lang="it-IT" sz="2800" smtClean="0"/>
            </a:br>
            <a:r>
              <a:rPr lang="it-IT" sz="2800" smtClean="0"/>
              <a:t>Il principio generale contenuto nell’allegato 1 del D.Lgs. 118/2011 sottolinea che è categoricamente esclusa la possibilità di accertamento attuale di entrate future in quanto ciò darebbe luogo ad un’anticipazione di impieghi in attesa dell’effettivo maturare della scadenza del titolo giuridico dell’entrata futura con la conseguenza di alterare gli equilibri di bilancio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74638"/>
            <a:ext cx="8229600" cy="5583237"/>
          </a:xfrm>
        </p:spPr>
        <p:txBody>
          <a:bodyPr rtlCol="0">
            <a:normAutofit fontScale="90000"/>
          </a:bodyPr>
          <a:lstStyle/>
          <a:p>
            <a:pPr algn="l" fontAlgn="auto">
              <a:spcAft>
                <a:spcPts val="0"/>
              </a:spcAft>
              <a:defRPr/>
            </a:pPr>
            <a:r>
              <a:rPr lang="it-IT" u="sng" dirty="0" smtClean="0"/>
              <a:t>SEGUE L’accertamento dell’entrata</a:t>
            </a:r>
            <a:r>
              <a:rPr lang="it-IT" dirty="0" smtClean="0"/>
              <a:t/>
            </a:r>
            <a:br>
              <a:rPr lang="it-IT" dirty="0" smtClean="0"/>
            </a:br>
            <a:r>
              <a:rPr lang="it-IT" dirty="0" smtClean="0"/>
              <a:t/>
            </a:r>
            <a:br>
              <a:rPr lang="it-IT" dirty="0" smtClean="0"/>
            </a:br>
            <a:r>
              <a:rPr lang="it-IT" sz="2000" dirty="0" smtClean="0"/>
              <a:t>- l’accertamento presuppone idonea documentazione</a:t>
            </a:r>
            <a:br>
              <a:rPr lang="it-IT" sz="2000" dirty="0" smtClean="0"/>
            </a:br>
            <a:r>
              <a:rPr lang="it-IT" sz="2000" dirty="0" smtClean="0"/>
              <a:t/>
            </a:r>
            <a:br>
              <a:rPr lang="it-IT" sz="2000" dirty="0" smtClean="0"/>
            </a:br>
            <a:r>
              <a:rPr lang="it-IT" sz="2000" dirty="0" smtClean="0"/>
              <a:t>- l’iscrizione avviene in relazione al criterio della scadenza del credito rispetto a ciascun esercizio finanziario</a:t>
            </a:r>
            <a:br>
              <a:rPr lang="it-IT" sz="2000" dirty="0" smtClean="0"/>
            </a:br>
            <a:r>
              <a:rPr lang="it-IT" sz="2000" dirty="0" smtClean="0"/>
              <a:t/>
            </a:r>
            <a:br>
              <a:rPr lang="it-IT" sz="2000" dirty="0" smtClean="0"/>
            </a:br>
            <a:r>
              <a:rPr lang="it-IT" sz="2000" dirty="0" smtClean="0"/>
              <a:t>- sono accertate per intero importo anche le entrate di dubbia esazione per le quali non è certa la riscossione integrale es. sanzioni al codice della strada …(NB prima si accertavano per cassa ora con la nuova armonizzazione si accertano per il loro valore complessivo e la somma ritenuta di dubbia esigibilità verrà gestita con uno stanziamento nella spesa a titolo “</a:t>
            </a:r>
            <a:r>
              <a:rPr lang="it-IT" sz="2000" b="1" dirty="0" smtClean="0"/>
              <a:t>Fondo crediti di dubbia e difficile esigibilità”</a:t>
            </a:r>
            <a:r>
              <a:rPr lang="it-IT" sz="2000" dirty="0" smtClean="0"/>
              <a:t>) </a:t>
            </a:r>
            <a:br>
              <a:rPr lang="it-IT" sz="2000" dirty="0" smtClean="0"/>
            </a:br>
            <a:r>
              <a:rPr lang="it-IT" sz="2000" dirty="0" smtClean="0"/>
              <a:t/>
            </a:r>
            <a:br>
              <a:rPr lang="it-IT" sz="2000" dirty="0" smtClean="0"/>
            </a:br>
            <a:r>
              <a:rPr lang="it-IT" sz="2000" dirty="0" smtClean="0"/>
              <a:t>- le entrate che negli esercizi precedenti sono state accertate per cassa  rimarranno tali fino al loro esaurimento</a:t>
            </a:r>
            <a:endParaRPr lang="it-IT"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LA CLASSIFICAZIONE DELLE ENTRATE ART</a:t>
            </a:r>
            <a:r>
              <a:rPr lang="it-IT" dirty="0" err="1" smtClean="0"/>
              <a:t>.15 D</a:t>
            </a:r>
            <a:r>
              <a:rPr lang="it-IT" dirty="0" smtClean="0"/>
              <a:t>.LGS. 118/2011</a:t>
            </a:r>
            <a:endParaRPr lang="it-IT" dirty="0"/>
          </a:p>
        </p:txBody>
      </p:sp>
      <p:sp>
        <p:nvSpPr>
          <p:cNvPr id="3" name="Segnaposto contenuto 2"/>
          <p:cNvSpPr>
            <a:spLocks noGrp="1"/>
          </p:cNvSpPr>
          <p:nvPr>
            <p:ph idx="1"/>
          </p:nvPr>
        </p:nvSpPr>
        <p:spPr/>
        <p:txBody>
          <a:bodyPr rtlCol="0">
            <a:normAutofit fontScale="92500" lnSpcReduction="20000"/>
          </a:bodyPr>
          <a:lstStyle/>
          <a:p>
            <a:pPr fontAlgn="auto">
              <a:spcAft>
                <a:spcPts val="0"/>
              </a:spcAft>
              <a:buFont typeface="Arial" pitchFamily="34" charset="0"/>
              <a:buNone/>
              <a:defRPr/>
            </a:pPr>
            <a:r>
              <a:rPr lang="it-IT" dirty="0" smtClean="0"/>
              <a:t>Ai fini dell’approvazione consiliare:</a:t>
            </a:r>
          </a:p>
          <a:p>
            <a:pPr fontAlgn="auto">
              <a:spcAft>
                <a:spcPts val="0"/>
              </a:spcAft>
              <a:buFont typeface="Arial" pitchFamily="34" charset="0"/>
              <a:buChar char="•"/>
              <a:defRPr/>
            </a:pPr>
            <a:r>
              <a:rPr lang="it-IT" sz="2800" dirty="0" smtClean="0"/>
              <a:t>TITOLI secondo la fonte di provenienza delle entrate</a:t>
            </a:r>
          </a:p>
          <a:p>
            <a:pPr fontAlgn="auto">
              <a:spcAft>
                <a:spcPts val="0"/>
              </a:spcAft>
              <a:buFont typeface="Arial" pitchFamily="34" charset="0"/>
              <a:buChar char="•"/>
              <a:defRPr/>
            </a:pPr>
            <a:r>
              <a:rPr lang="it-IT" sz="2800" dirty="0" smtClean="0"/>
              <a:t>TIPOLOGIE in base alla natura delle entrate</a:t>
            </a:r>
          </a:p>
          <a:p>
            <a:pPr fontAlgn="auto">
              <a:spcAft>
                <a:spcPts val="0"/>
              </a:spcAft>
              <a:buFont typeface="Arial" pitchFamily="34" charset="0"/>
              <a:buChar char="•"/>
              <a:defRPr/>
            </a:pPr>
            <a:endParaRPr lang="it-IT" sz="2800" dirty="0" smtClean="0"/>
          </a:p>
          <a:p>
            <a:pPr fontAlgn="auto">
              <a:spcAft>
                <a:spcPts val="0"/>
              </a:spcAft>
              <a:buFont typeface="Arial" pitchFamily="34" charset="0"/>
              <a:buChar char="•"/>
              <a:defRPr/>
            </a:pPr>
            <a:r>
              <a:rPr lang="it-IT" sz="2800" dirty="0" smtClean="0"/>
              <a:t>Ai fini gestionali:</a:t>
            </a:r>
          </a:p>
          <a:p>
            <a:pPr fontAlgn="auto">
              <a:spcAft>
                <a:spcPts val="0"/>
              </a:spcAft>
              <a:buFont typeface="Arial" pitchFamily="34" charset="0"/>
              <a:buChar char="•"/>
              <a:defRPr/>
            </a:pPr>
            <a:r>
              <a:rPr lang="it-IT" sz="2800" dirty="0" smtClean="0"/>
              <a:t>CATEGORIE in base all’oggetto </a:t>
            </a:r>
            <a:r>
              <a:rPr lang="it-IT" sz="2800" dirty="0" err="1" smtClean="0"/>
              <a:t>dellentrata</a:t>
            </a:r>
            <a:r>
              <a:rPr lang="it-IT" sz="2800" dirty="0" smtClean="0"/>
              <a:t> nell’ambito della tipologia di appartenenza</a:t>
            </a:r>
          </a:p>
          <a:p>
            <a:pPr fontAlgn="auto">
              <a:spcAft>
                <a:spcPts val="0"/>
              </a:spcAft>
              <a:buFont typeface="Arial" pitchFamily="34" charset="0"/>
              <a:buChar char="•"/>
              <a:defRPr/>
            </a:pPr>
            <a:r>
              <a:rPr lang="it-IT" sz="2800" dirty="0" smtClean="0"/>
              <a:t>CAPITOLI ed eventualmente articoli secondo l’oggetto</a:t>
            </a:r>
          </a:p>
          <a:p>
            <a:pPr fontAlgn="auto">
              <a:spcAft>
                <a:spcPts val="0"/>
              </a:spcAft>
              <a:buFont typeface="Arial" pitchFamily="34" charset="0"/>
              <a:buNone/>
              <a:defRPr/>
            </a:pPr>
            <a:endParaRPr lang="it-IT" sz="2800" dirty="0" smtClean="0"/>
          </a:p>
          <a:p>
            <a:pPr fontAlgn="auto">
              <a:spcAft>
                <a:spcPts val="0"/>
              </a:spcAft>
              <a:buFont typeface="Arial" pitchFamily="34" charset="0"/>
              <a:buNone/>
              <a:defRPr/>
            </a:pPr>
            <a:r>
              <a:rPr lang="it-IT" sz="2800" u="sng" dirty="0" smtClean="0"/>
              <a:t>Nel bilancio di previsione armonizzato l’unità elementare ai fini del voto è la tipologia.</a:t>
            </a:r>
          </a:p>
          <a:p>
            <a:pPr fontAlgn="auto">
              <a:spcAft>
                <a:spcPts val="0"/>
              </a:spcAft>
              <a:buFont typeface="Arial" pitchFamily="34" charset="0"/>
              <a:buChar char="•"/>
              <a:defRPr/>
            </a:pPr>
            <a:endParaRPr lang="it-IT" sz="2800" dirty="0" smtClean="0"/>
          </a:p>
          <a:p>
            <a:pPr fontAlgn="auto">
              <a:spcAft>
                <a:spcPts val="0"/>
              </a:spcAft>
              <a:buFont typeface="Arial" pitchFamily="34" charset="0"/>
              <a:buChar char="•"/>
              <a:defRPr/>
            </a:pPr>
            <a:endParaRPr lang="it-IT" dirty="0"/>
          </a:p>
          <a:p>
            <a:pPr fontAlgn="auto">
              <a:spcAft>
                <a:spcPts val="0"/>
              </a:spcAft>
              <a:buFont typeface="Arial" pitchFamily="34" charset="0"/>
              <a:buNone/>
              <a:defRPr/>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a:xfrm>
            <a:off x="457200" y="274638"/>
            <a:ext cx="8229600" cy="1939925"/>
          </a:xfrm>
        </p:spPr>
        <p:txBody>
          <a:bodyPr/>
          <a:lstStyle/>
          <a:p>
            <a:r>
              <a:rPr lang="it-IT" sz="3600" smtClean="0"/>
              <a:t>Il principio della competenza finanziaria potenziata applicato alla spesa </a:t>
            </a:r>
            <a:br>
              <a:rPr lang="it-IT" sz="3600" smtClean="0"/>
            </a:br>
            <a:r>
              <a:rPr lang="it-IT" sz="3600" smtClean="0"/>
              <a:t>n. 16 allegato 1 D.Lgs. 118/2011</a:t>
            </a:r>
          </a:p>
        </p:txBody>
      </p:sp>
      <p:sp>
        <p:nvSpPr>
          <p:cNvPr id="17410" name="Segnaposto contenuto 2"/>
          <p:cNvSpPr>
            <a:spLocks noGrp="1"/>
          </p:cNvSpPr>
          <p:nvPr>
            <p:ph idx="1"/>
          </p:nvPr>
        </p:nvSpPr>
        <p:spPr>
          <a:xfrm>
            <a:off x="457200" y="2143125"/>
            <a:ext cx="8229600" cy="3983038"/>
          </a:xfrm>
        </p:spPr>
        <p:txBody>
          <a:bodyPr/>
          <a:lstStyle/>
          <a:p>
            <a:pPr>
              <a:buFont typeface="Arial" charset="0"/>
              <a:buNone/>
            </a:pPr>
            <a:r>
              <a:rPr lang="it-IT" smtClean="0"/>
              <a:t>“</a:t>
            </a:r>
            <a:r>
              <a:rPr lang="it-IT" i="1" smtClean="0"/>
              <a:t>tutte le obbligazioni giuridicamente perfezionate attive e passive, che danno luogo a entrate e spese per l’ente, devono essere </a:t>
            </a:r>
            <a:r>
              <a:rPr lang="it-IT" b="1" i="1" smtClean="0"/>
              <a:t>registrate</a:t>
            </a:r>
            <a:r>
              <a:rPr lang="it-IT" i="1" smtClean="0"/>
              <a:t> nelle scritture contabili quando l’obbligazione è perfezionata, con </a:t>
            </a:r>
            <a:r>
              <a:rPr lang="it-IT" b="1" i="1" smtClean="0"/>
              <a:t>imputazione</a:t>
            </a:r>
            <a:r>
              <a:rPr lang="it-IT" i="1" smtClean="0"/>
              <a:t> all’esercizio in cui l’obbligazione viene a scadenza</a:t>
            </a:r>
            <a:r>
              <a:rPr lang="it-IT" smtClean="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214313" y="2428875"/>
            <a:ext cx="4714875" cy="1785938"/>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it-IT" dirty="0"/>
          </a:p>
        </p:txBody>
      </p:sp>
      <p:sp>
        <p:nvSpPr>
          <p:cNvPr id="5" name="Rettangolo 4"/>
          <p:cNvSpPr/>
          <p:nvPr/>
        </p:nvSpPr>
        <p:spPr>
          <a:xfrm>
            <a:off x="2714625" y="3071813"/>
            <a:ext cx="1285875" cy="4286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Tipologia</a:t>
            </a:r>
            <a:endParaRPr lang="it-IT" dirty="0"/>
          </a:p>
        </p:txBody>
      </p:sp>
      <p:sp>
        <p:nvSpPr>
          <p:cNvPr id="6" name="Rettangolo 5"/>
          <p:cNvSpPr/>
          <p:nvPr/>
        </p:nvSpPr>
        <p:spPr>
          <a:xfrm>
            <a:off x="1071563" y="3071813"/>
            <a:ext cx="928687" cy="4286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Titoli</a:t>
            </a:r>
            <a:endParaRPr lang="it-IT" dirty="0"/>
          </a:p>
        </p:txBody>
      </p:sp>
      <p:cxnSp>
        <p:nvCxnSpPr>
          <p:cNvPr id="10" name="Connettore 2 9"/>
          <p:cNvCxnSpPr/>
          <p:nvPr/>
        </p:nvCxnSpPr>
        <p:spPr>
          <a:xfrm>
            <a:off x="2214563" y="3286125"/>
            <a:ext cx="28575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085" name="CasellaDiTesto 10"/>
          <p:cNvSpPr txBox="1">
            <a:spLocks noChangeArrowheads="1"/>
          </p:cNvSpPr>
          <p:nvPr/>
        </p:nvSpPr>
        <p:spPr bwMode="auto">
          <a:xfrm>
            <a:off x="928688" y="2643188"/>
            <a:ext cx="4214812" cy="369887"/>
          </a:xfrm>
          <a:prstGeom prst="rect">
            <a:avLst/>
          </a:prstGeom>
          <a:noFill/>
          <a:ln w="9525">
            <a:noFill/>
            <a:miter lim="800000"/>
            <a:headEnd/>
            <a:tailEnd/>
          </a:ln>
        </p:spPr>
        <p:txBody>
          <a:bodyPr>
            <a:spAutoFit/>
          </a:bodyPr>
          <a:lstStyle/>
          <a:p>
            <a:r>
              <a:rPr lang="it-IT" b="1">
                <a:latin typeface="Calibri" pitchFamily="34" charset="0"/>
              </a:rPr>
              <a:t>AUTORIZZAZIONE DEL CONSIGLIO</a:t>
            </a:r>
          </a:p>
        </p:txBody>
      </p:sp>
      <p:sp>
        <p:nvSpPr>
          <p:cNvPr id="12" name="Freccia a destra 11"/>
          <p:cNvSpPr/>
          <p:nvPr/>
        </p:nvSpPr>
        <p:spPr>
          <a:xfrm>
            <a:off x="4857750" y="3143250"/>
            <a:ext cx="500063"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Rettangolo 12"/>
          <p:cNvSpPr/>
          <p:nvPr/>
        </p:nvSpPr>
        <p:spPr>
          <a:xfrm>
            <a:off x="5429250" y="2857500"/>
            <a:ext cx="1714500" cy="7143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Categorie </a:t>
            </a:r>
            <a:endParaRPr lang="it-IT" b="1" dirty="0">
              <a:solidFill>
                <a:schemeClr val="tx1"/>
              </a:solidFill>
            </a:endParaRPr>
          </a:p>
        </p:txBody>
      </p:sp>
      <p:sp>
        <p:nvSpPr>
          <p:cNvPr id="15" name="Rettangolo 14"/>
          <p:cNvSpPr/>
          <p:nvPr/>
        </p:nvSpPr>
        <p:spPr>
          <a:xfrm>
            <a:off x="7215188" y="2857500"/>
            <a:ext cx="1785937" cy="7143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Capitoli/Articoli</a:t>
            </a:r>
            <a:endParaRPr lang="it-IT" b="1"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latin typeface="Algerian" pitchFamily="82" charset="0"/>
              </a:rPr>
              <a:t>LA CLASSIFICAZIONE DELLE ENTRATE PER TITOLI</a:t>
            </a:r>
            <a:endParaRPr lang="it-IT" dirty="0">
              <a:latin typeface="Algerian" pitchFamily="82" charset="0"/>
            </a:endParaRPr>
          </a:p>
        </p:txBody>
      </p:sp>
      <p:sp>
        <p:nvSpPr>
          <p:cNvPr id="47106" name="Segnaposto contenuto 2"/>
          <p:cNvSpPr>
            <a:spLocks noGrp="1"/>
          </p:cNvSpPr>
          <p:nvPr>
            <p:ph idx="1"/>
          </p:nvPr>
        </p:nvSpPr>
        <p:spPr>
          <a:xfrm>
            <a:off x="457200" y="1600200"/>
            <a:ext cx="8229600" cy="4757738"/>
          </a:xfrm>
        </p:spPr>
        <p:txBody>
          <a:bodyPr/>
          <a:lstStyle/>
          <a:p>
            <a:r>
              <a:rPr lang="it-IT" sz="2800" smtClean="0"/>
              <a:t>TITOLO I		Entrate correnti di natura tributaria </a:t>
            </a:r>
          </a:p>
          <a:p>
            <a:r>
              <a:rPr lang="it-IT" sz="2800" smtClean="0"/>
              <a:t>TITOLO II		Trasferimenti correnti</a:t>
            </a:r>
          </a:p>
          <a:p>
            <a:r>
              <a:rPr lang="it-IT" sz="2800" smtClean="0"/>
              <a:t>TITOLO III 		Entrate extratributarie</a:t>
            </a:r>
          </a:p>
          <a:p>
            <a:r>
              <a:rPr lang="it-IT" sz="2800" smtClean="0"/>
              <a:t>TITOLO IV		Entrate in conto capitale</a:t>
            </a:r>
          </a:p>
          <a:p>
            <a:r>
              <a:rPr lang="it-IT" sz="2800" smtClean="0"/>
              <a:t>TITOLO V 		Entrate da riduzione di attività 				finanziarie</a:t>
            </a:r>
          </a:p>
          <a:p>
            <a:r>
              <a:rPr lang="it-IT" sz="2800" smtClean="0"/>
              <a:t>TITOLO VI 	Accensione di prestiti</a:t>
            </a:r>
          </a:p>
          <a:p>
            <a:r>
              <a:rPr lang="it-IT" sz="2800" smtClean="0"/>
              <a:t>TITOLO VII	Anticipazioni da istituto tesoriere</a:t>
            </a:r>
          </a:p>
          <a:p>
            <a:r>
              <a:rPr lang="it-IT" sz="2800" smtClean="0"/>
              <a:t>TITOLO IX 		Entrate per partite di giro </a:t>
            </a:r>
          </a:p>
          <a:p>
            <a:endParaRPr lang="it-IT"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olo 6"/>
          <p:cNvSpPr>
            <a:spLocks noGrp="1"/>
          </p:cNvSpPr>
          <p:nvPr>
            <p:ph type="title"/>
          </p:nvPr>
        </p:nvSpPr>
        <p:spPr>
          <a:xfrm>
            <a:off x="285750" y="273050"/>
            <a:ext cx="2071688" cy="1941513"/>
          </a:xfrm>
        </p:spPr>
        <p:txBody>
          <a:bodyPr/>
          <a:lstStyle/>
          <a:p>
            <a:r>
              <a:rPr lang="it-IT" smtClean="0"/>
              <a:t>Bilancio decisionale autorizzazione consiglio </a:t>
            </a:r>
          </a:p>
        </p:txBody>
      </p:sp>
      <p:sp>
        <p:nvSpPr>
          <p:cNvPr id="48130" name="Segnaposto contenuto 7"/>
          <p:cNvSpPr>
            <a:spLocks noGrp="1"/>
          </p:cNvSpPr>
          <p:nvPr>
            <p:ph idx="1"/>
          </p:nvPr>
        </p:nvSpPr>
        <p:spPr>
          <a:xfrm>
            <a:off x="2286000" y="273050"/>
            <a:ext cx="6572250" cy="5299075"/>
          </a:xfrm>
        </p:spPr>
        <p:txBody>
          <a:bodyPr/>
          <a:lstStyle/>
          <a:p>
            <a:pPr>
              <a:buFont typeface="Arial" charset="0"/>
              <a:buNone/>
            </a:pPr>
            <a:r>
              <a:rPr lang="it-IT" sz="2000" smtClean="0"/>
              <a:t>			Ex titolo</a:t>
            </a:r>
          </a:p>
          <a:p>
            <a:pPr>
              <a:buFont typeface="Arial" charset="0"/>
              <a:buNone/>
            </a:pPr>
            <a:r>
              <a:rPr lang="it-IT" sz="2000" smtClean="0"/>
              <a:t>TITOLI		           		         I LIVELLO</a:t>
            </a:r>
          </a:p>
          <a:p>
            <a:pPr>
              <a:buFont typeface="Arial" charset="0"/>
              <a:buNone/>
            </a:pPr>
            <a:r>
              <a:rPr lang="it-IT" sz="2000" smtClean="0"/>
              <a:t>			Ex categoria</a:t>
            </a:r>
          </a:p>
          <a:p>
            <a:pPr>
              <a:buFont typeface="Arial" charset="0"/>
              <a:buNone/>
            </a:pPr>
            <a:r>
              <a:rPr lang="it-IT" sz="2000" smtClean="0"/>
              <a:t>TIPOLOGIA                                                     II LIVELLO</a:t>
            </a:r>
          </a:p>
          <a:p>
            <a:pPr>
              <a:buFont typeface="Arial" charset="0"/>
              <a:buNone/>
            </a:pPr>
            <a:endParaRPr lang="it-IT" sz="2000" smtClean="0"/>
          </a:p>
          <a:p>
            <a:pPr>
              <a:buFont typeface="Arial" charset="0"/>
              <a:buNone/>
            </a:pPr>
            <a:endParaRPr lang="it-IT" sz="2000" smtClean="0"/>
          </a:p>
          <a:p>
            <a:pPr>
              <a:buFont typeface="Arial" charset="0"/>
              <a:buNone/>
            </a:pPr>
            <a:endParaRPr lang="it-IT" sz="2000" smtClean="0"/>
          </a:p>
          <a:p>
            <a:pPr>
              <a:buFont typeface="Arial" charset="0"/>
              <a:buNone/>
            </a:pPr>
            <a:r>
              <a:rPr lang="it-IT" sz="2000" smtClean="0"/>
              <a:t>CATEGORIA       ex risorsa                           III LIVELLO</a:t>
            </a:r>
          </a:p>
          <a:p>
            <a:pPr>
              <a:buFont typeface="Arial" charset="0"/>
              <a:buNone/>
            </a:pPr>
            <a:endParaRPr lang="it-IT" sz="2000" smtClean="0"/>
          </a:p>
          <a:p>
            <a:pPr>
              <a:buFont typeface="Arial" charset="0"/>
              <a:buNone/>
            </a:pPr>
            <a:r>
              <a:rPr lang="it-IT" sz="2000" smtClean="0"/>
              <a:t>CAPITOLO	ex Siope	                       IV LIVELLO</a:t>
            </a:r>
          </a:p>
          <a:p>
            <a:endParaRPr lang="it-IT" sz="2000" smtClean="0"/>
          </a:p>
          <a:p>
            <a:pPr>
              <a:buFont typeface="Arial" charset="0"/>
              <a:buNone/>
            </a:pPr>
            <a:r>
              <a:rPr lang="it-IT" sz="2000" smtClean="0"/>
              <a:t>ARTICOLO	ex Siope 	       V LIVELLO	</a:t>
            </a:r>
          </a:p>
        </p:txBody>
      </p:sp>
      <p:sp>
        <p:nvSpPr>
          <p:cNvPr id="9" name="Segnaposto testo 8"/>
          <p:cNvSpPr>
            <a:spLocks noGrp="1"/>
          </p:cNvSpPr>
          <p:nvPr>
            <p:ph type="body" sz="half" idx="2"/>
          </p:nvPr>
        </p:nvSpPr>
        <p:spPr>
          <a:xfrm>
            <a:off x="285750" y="3071813"/>
            <a:ext cx="1785938" cy="2000250"/>
          </a:xfrm>
        </p:spPr>
        <p:txBody>
          <a:bodyPr rtlCol="0">
            <a:normAutofit/>
          </a:bodyPr>
          <a:lstStyle/>
          <a:p>
            <a:pPr fontAlgn="auto">
              <a:spcAft>
                <a:spcPts val="0"/>
              </a:spcAft>
              <a:buFont typeface="Arial" pitchFamily="34" charset="0"/>
              <a:buNone/>
              <a:defRPr/>
            </a:pPr>
            <a:endParaRPr lang="it-IT" sz="2000" b="1" dirty="0" smtClean="0">
              <a:latin typeface="+mj-lt"/>
              <a:ea typeface="+mj-ea"/>
              <a:cs typeface="+mj-cs"/>
            </a:endParaRPr>
          </a:p>
          <a:p>
            <a:pPr fontAlgn="auto">
              <a:spcAft>
                <a:spcPts val="0"/>
              </a:spcAft>
              <a:buFont typeface="Arial" pitchFamily="34" charset="0"/>
              <a:buNone/>
              <a:defRPr/>
            </a:pPr>
            <a:endParaRPr lang="it-IT" sz="2000" b="1" dirty="0" smtClean="0">
              <a:latin typeface="+mj-lt"/>
              <a:ea typeface="+mj-ea"/>
              <a:cs typeface="+mj-cs"/>
            </a:endParaRPr>
          </a:p>
          <a:p>
            <a:pPr fontAlgn="auto">
              <a:spcAft>
                <a:spcPts val="0"/>
              </a:spcAft>
              <a:buFont typeface="Arial" pitchFamily="34" charset="0"/>
              <a:buNone/>
              <a:defRPr/>
            </a:pPr>
            <a:r>
              <a:rPr lang="it-IT" sz="2200" b="1" dirty="0" smtClean="0">
                <a:latin typeface="+mj-lt"/>
                <a:ea typeface="+mj-ea"/>
                <a:cs typeface="+mj-cs"/>
              </a:rPr>
              <a:t>Bilancio gestionale (PEG)</a:t>
            </a:r>
          </a:p>
        </p:txBody>
      </p:sp>
      <p:cxnSp>
        <p:nvCxnSpPr>
          <p:cNvPr id="11" name="Connettore 2 10"/>
          <p:cNvCxnSpPr/>
          <p:nvPr/>
        </p:nvCxnSpPr>
        <p:spPr>
          <a:xfrm>
            <a:off x="3214688" y="857250"/>
            <a:ext cx="32146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3714750" y="1571625"/>
            <a:ext cx="27146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Parentesi graffa chiusa 12"/>
          <p:cNvSpPr/>
          <p:nvPr/>
        </p:nvSpPr>
        <p:spPr>
          <a:xfrm>
            <a:off x="7715250" y="642938"/>
            <a:ext cx="1071563" cy="4857750"/>
          </a:xfrm>
          <a:prstGeom prst="righ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48135" name="CasellaDiTesto 14"/>
          <p:cNvSpPr txBox="1">
            <a:spLocks noChangeArrowheads="1"/>
          </p:cNvSpPr>
          <p:nvPr/>
        </p:nvSpPr>
        <p:spPr bwMode="auto">
          <a:xfrm>
            <a:off x="8286750" y="2428875"/>
            <a:ext cx="714375" cy="923925"/>
          </a:xfrm>
          <a:prstGeom prst="rect">
            <a:avLst/>
          </a:prstGeom>
          <a:noFill/>
          <a:ln w="9525">
            <a:noFill/>
            <a:miter lim="800000"/>
            <a:headEnd/>
            <a:tailEnd/>
          </a:ln>
        </p:spPr>
        <p:txBody>
          <a:bodyPr>
            <a:spAutoFit/>
          </a:bodyPr>
          <a:lstStyle/>
          <a:p>
            <a:r>
              <a:rPr lang="it-IT">
                <a:latin typeface="Calibri" pitchFamily="34" charset="0"/>
              </a:rPr>
              <a:t>Piano dei conti</a:t>
            </a:r>
          </a:p>
        </p:txBody>
      </p:sp>
      <p:sp>
        <p:nvSpPr>
          <p:cNvPr id="16" name="Parentesi graffa aperta 15"/>
          <p:cNvSpPr/>
          <p:nvPr/>
        </p:nvSpPr>
        <p:spPr>
          <a:xfrm>
            <a:off x="2000250" y="2643188"/>
            <a:ext cx="214313" cy="2500312"/>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17" name="Parentesi graffa aperta 16"/>
          <p:cNvSpPr/>
          <p:nvPr/>
        </p:nvSpPr>
        <p:spPr>
          <a:xfrm>
            <a:off x="2071688" y="642938"/>
            <a:ext cx="142875" cy="1643062"/>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cxnSp>
        <p:nvCxnSpPr>
          <p:cNvPr id="21" name="Connettore 2 20"/>
          <p:cNvCxnSpPr/>
          <p:nvPr/>
        </p:nvCxnSpPr>
        <p:spPr>
          <a:xfrm rot="5400000">
            <a:off x="2679700" y="3392488"/>
            <a:ext cx="5000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a:off x="5072063" y="3071813"/>
            <a:ext cx="1357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a:off x="5143500" y="3786188"/>
            <a:ext cx="121443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ttore 2 28"/>
          <p:cNvCxnSpPr/>
          <p:nvPr/>
        </p:nvCxnSpPr>
        <p:spPr>
          <a:xfrm>
            <a:off x="5143500" y="4500563"/>
            <a:ext cx="121443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rot="5400000">
            <a:off x="2715419" y="4142582"/>
            <a:ext cx="4286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ttore 2 31"/>
          <p:cNvCxnSpPr/>
          <p:nvPr/>
        </p:nvCxnSpPr>
        <p:spPr>
          <a:xfrm rot="5400000">
            <a:off x="2536032" y="2321719"/>
            <a:ext cx="7858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nettore 2 33"/>
          <p:cNvCxnSpPr/>
          <p:nvPr/>
        </p:nvCxnSpPr>
        <p:spPr>
          <a:xfrm rot="5400000">
            <a:off x="2465388" y="1177925"/>
            <a:ext cx="50006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rtlCol="0">
            <a:normAutofit fontScale="90000"/>
          </a:bodyPr>
          <a:lstStyle/>
          <a:p>
            <a:pPr fontAlgn="auto">
              <a:spcAft>
                <a:spcPts val="0"/>
              </a:spcAft>
              <a:defRPr/>
            </a:pPr>
            <a:r>
              <a:rPr lang="it-IT" dirty="0" smtClean="0">
                <a:latin typeface="Algerian" pitchFamily="82" charset="0"/>
              </a:rPr>
              <a:t>IL FONDO CREDITI </a:t>
            </a:r>
            <a:r>
              <a:rPr lang="it-IT" dirty="0" err="1" smtClean="0">
                <a:latin typeface="Algerian" pitchFamily="82" charset="0"/>
              </a:rPr>
              <a:t>DI</a:t>
            </a:r>
            <a:r>
              <a:rPr lang="it-IT" dirty="0" smtClean="0">
                <a:latin typeface="Algerian" pitchFamily="82" charset="0"/>
              </a:rPr>
              <a:t> DUBBIA E DIFFICILE ESIGIBILITA’ (FCDDE)</a:t>
            </a:r>
            <a:endParaRPr lang="it-IT" dirty="0"/>
          </a:p>
        </p:txBody>
      </p:sp>
      <p:sp>
        <p:nvSpPr>
          <p:cNvPr id="6" name="Segnaposto contenuto 5"/>
          <p:cNvSpPr>
            <a:spLocks noGrp="1"/>
          </p:cNvSpPr>
          <p:nvPr>
            <p:ph idx="1"/>
          </p:nvPr>
        </p:nvSpPr>
        <p:spPr/>
        <p:txBody>
          <a:bodyPr rtlCol="0">
            <a:normAutofit fontScale="92500"/>
          </a:bodyPr>
          <a:lstStyle/>
          <a:p>
            <a:pPr fontAlgn="auto">
              <a:spcAft>
                <a:spcPts val="0"/>
              </a:spcAft>
              <a:buFont typeface="Arial" pitchFamily="34" charset="0"/>
              <a:buChar char="•"/>
              <a:defRPr/>
            </a:pPr>
            <a:r>
              <a:rPr lang="it-IT" u="sng" dirty="0" smtClean="0"/>
              <a:t>FINALITA’</a:t>
            </a:r>
            <a:r>
              <a:rPr lang="it-IT" dirty="0" smtClean="0"/>
              <a:t>: impedire che l’accertamento di entrate di dubbia riscossione comporti l’assunzione di spese non coperte finanziariamente</a:t>
            </a:r>
          </a:p>
          <a:p>
            <a:pPr fontAlgn="auto">
              <a:spcAft>
                <a:spcPts val="0"/>
              </a:spcAft>
              <a:buFont typeface="Arial" pitchFamily="34" charset="0"/>
              <a:buChar char="•"/>
              <a:defRPr/>
            </a:pPr>
            <a:endParaRPr lang="it-IT" dirty="0" smtClean="0"/>
          </a:p>
          <a:p>
            <a:pPr fontAlgn="auto">
              <a:spcAft>
                <a:spcPts val="0"/>
              </a:spcAft>
              <a:buFont typeface="Arial" pitchFamily="34" charset="0"/>
              <a:buChar char="•"/>
              <a:defRPr/>
            </a:pPr>
            <a:r>
              <a:rPr lang="it-IT" dirty="0" smtClean="0"/>
              <a:t>E’ un fondo rischi e consiste nello stanziamento tra le spese di un accantonamento somme che non potendo essere impegnato confluirà nell’avanzo di amministrazione</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274638"/>
            <a:ext cx="8229600" cy="1582737"/>
          </a:xfrm>
        </p:spPr>
        <p:txBody>
          <a:bodyPr rtlCol="0">
            <a:normAutofit fontScale="90000"/>
          </a:bodyPr>
          <a:lstStyle/>
          <a:p>
            <a:pPr fontAlgn="auto">
              <a:spcAft>
                <a:spcPts val="0"/>
              </a:spcAft>
              <a:defRPr/>
            </a:pPr>
            <a:r>
              <a:rPr lang="it-IT" sz="4000" dirty="0" smtClean="0">
                <a:latin typeface="Algerian" pitchFamily="82" charset="0"/>
              </a:rPr>
              <a:t>COME SI CALCOLA IL FONDO CREDITI </a:t>
            </a:r>
            <a:r>
              <a:rPr lang="it-IT" sz="4000" dirty="0" err="1" smtClean="0">
                <a:latin typeface="Algerian" pitchFamily="82" charset="0"/>
              </a:rPr>
              <a:t>DI</a:t>
            </a:r>
            <a:r>
              <a:rPr lang="it-IT" sz="4000" dirty="0" smtClean="0">
                <a:latin typeface="Algerian" pitchFamily="82" charset="0"/>
              </a:rPr>
              <a:t> DUBBIA E DIFFICILE ESIGIBILITA’ (FCDDE</a:t>
            </a:r>
            <a:r>
              <a:rPr lang="it-IT" dirty="0" smtClean="0">
                <a:latin typeface="Algerian" pitchFamily="82" charset="0"/>
              </a:rPr>
              <a:t>)</a:t>
            </a:r>
            <a:endParaRPr lang="it-IT" dirty="0"/>
          </a:p>
        </p:txBody>
      </p:sp>
      <p:sp>
        <p:nvSpPr>
          <p:cNvPr id="51202" name="Segnaposto contenuto 5"/>
          <p:cNvSpPr>
            <a:spLocks noGrp="1"/>
          </p:cNvSpPr>
          <p:nvPr>
            <p:ph idx="1"/>
          </p:nvPr>
        </p:nvSpPr>
        <p:spPr>
          <a:xfrm>
            <a:off x="457200" y="2071688"/>
            <a:ext cx="8229600" cy="4054475"/>
          </a:xfrm>
        </p:spPr>
        <p:txBody>
          <a:bodyPr/>
          <a:lstStyle/>
          <a:p>
            <a:r>
              <a:rPr lang="it-IT" smtClean="0"/>
              <a:t>La quota da accantonare è determinata in relazione agli stanziamenti per crediti che si formeranno nell’esercizio , della loro natura e dell’andamento del fenomeno negli ultimi 5 esercizi precedenti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274638"/>
            <a:ext cx="8229600" cy="1582737"/>
          </a:xfrm>
        </p:spPr>
        <p:txBody>
          <a:bodyPr rtlCol="0">
            <a:normAutofit fontScale="90000"/>
          </a:bodyPr>
          <a:lstStyle/>
          <a:p>
            <a:pPr fontAlgn="auto">
              <a:spcAft>
                <a:spcPts val="0"/>
              </a:spcAft>
              <a:defRPr/>
            </a:pPr>
            <a:r>
              <a:rPr lang="it-IT" sz="4000" dirty="0" smtClean="0">
                <a:latin typeface="Algerian" pitchFamily="82" charset="0"/>
              </a:rPr>
              <a:t>COME SI CALCOLA IL FONDO CREDITI </a:t>
            </a:r>
            <a:br>
              <a:rPr lang="it-IT" sz="4000" dirty="0" smtClean="0">
                <a:latin typeface="Algerian" pitchFamily="82" charset="0"/>
              </a:rPr>
            </a:br>
            <a:r>
              <a:rPr lang="it-IT" sz="4000" dirty="0" smtClean="0">
                <a:latin typeface="Algerian" pitchFamily="82" charset="0"/>
              </a:rPr>
              <a:t>LE FASI </a:t>
            </a:r>
            <a:endParaRPr lang="it-IT" dirty="0"/>
          </a:p>
        </p:txBody>
      </p:sp>
      <p:sp>
        <p:nvSpPr>
          <p:cNvPr id="52226" name="Segnaposto contenuto 5"/>
          <p:cNvSpPr>
            <a:spLocks noGrp="1"/>
          </p:cNvSpPr>
          <p:nvPr>
            <p:ph idx="1"/>
          </p:nvPr>
        </p:nvSpPr>
        <p:spPr>
          <a:xfrm>
            <a:off x="457200" y="2071688"/>
            <a:ext cx="8229600" cy="4054475"/>
          </a:xfrm>
        </p:spPr>
        <p:txBody>
          <a:bodyPr/>
          <a:lstStyle/>
          <a:p>
            <a:pPr marL="514350" indent="-514350">
              <a:buFont typeface="Calibri" pitchFamily="34" charset="0"/>
              <a:buAutoNum type="alphaUcPeriod"/>
            </a:pPr>
            <a:r>
              <a:rPr lang="it-IT" smtClean="0"/>
              <a:t>Individuazione delle categorie di entrate che possono dar luogo a crediti di dubbia e difficile esazione</a:t>
            </a:r>
          </a:p>
          <a:p>
            <a:pPr marL="514350" indent="-514350">
              <a:buFont typeface="Calibri" pitchFamily="34" charset="0"/>
              <a:buAutoNum type="alphaUcPeriod"/>
            </a:pPr>
            <a:r>
              <a:rPr lang="it-IT" smtClean="0"/>
              <a:t>Calcolo della percentuale di incasso</a:t>
            </a:r>
          </a:p>
          <a:p>
            <a:pPr marL="514350" indent="-514350">
              <a:buFont typeface="Calibri" pitchFamily="34" charset="0"/>
              <a:buAutoNum type="alphaUcPeriod"/>
            </a:pPr>
            <a:r>
              <a:rPr lang="it-IT" smtClean="0"/>
              <a:t>Determinazione del FCDDE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274638"/>
            <a:ext cx="8229600" cy="1582737"/>
          </a:xfrm>
        </p:spPr>
        <p:txBody>
          <a:bodyPr rtlCol="0">
            <a:normAutofit fontScale="90000"/>
          </a:bodyPr>
          <a:lstStyle/>
          <a:p>
            <a:pPr fontAlgn="auto">
              <a:spcAft>
                <a:spcPts val="0"/>
              </a:spcAft>
              <a:defRPr/>
            </a:pPr>
            <a:r>
              <a:rPr lang="it-IT" sz="4000" dirty="0" smtClean="0">
                <a:latin typeface="Algerian" pitchFamily="82" charset="0"/>
              </a:rPr>
              <a:t>COME SI CALCOLA IL FONDO CREDITI </a:t>
            </a:r>
            <a:br>
              <a:rPr lang="it-IT" sz="4000" dirty="0" smtClean="0">
                <a:latin typeface="Algerian" pitchFamily="82" charset="0"/>
              </a:rPr>
            </a:br>
            <a:r>
              <a:rPr lang="it-IT" sz="4000" dirty="0" smtClean="0">
                <a:latin typeface="Algerian" pitchFamily="82" charset="0"/>
              </a:rPr>
              <a:t>La </a:t>
            </a:r>
            <a:r>
              <a:rPr lang="it-IT" sz="4000" dirty="0" err="1" smtClean="0">
                <a:latin typeface="Algerian" pitchFamily="82" charset="0"/>
              </a:rPr>
              <a:t>FASe</a:t>
            </a:r>
            <a:r>
              <a:rPr lang="it-IT" sz="4000" dirty="0" smtClean="0">
                <a:latin typeface="Algerian" pitchFamily="82" charset="0"/>
              </a:rPr>
              <a:t> A</a:t>
            </a:r>
            <a:endParaRPr lang="it-IT" dirty="0"/>
          </a:p>
        </p:txBody>
      </p:sp>
      <p:sp>
        <p:nvSpPr>
          <p:cNvPr id="6" name="Segnaposto contenuto 5"/>
          <p:cNvSpPr>
            <a:spLocks noGrp="1"/>
          </p:cNvSpPr>
          <p:nvPr>
            <p:ph idx="1"/>
          </p:nvPr>
        </p:nvSpPr>
        <p:spPr>
          <a:xfrm>
            <a:off x="457200" y="2071688"/>
            <a:ext cx="8229600" cy="4054475"/>
          </a:xfrm>
        </p:spPr>
        <p:txBody>
          <a:bodyPr rtlCol="0">
            <a:normAutofit fontScale="92500" lnSpcReduction="10000"/>
          </a:bodyPr>
          <a:lstStyle/>
          <a:p>
            <a:pPr marL="1314450" lvl="2" indent="-514350" fontAlgn="auto">
              <a:spcAft>
                <a:spcPts val="0"/>
              </a:spcAft>
              <a:buFont typeface="Arial" pitchFamily="34" charset="0"/>
              <a:buNone/>
              <a:defRPr/>
            </a:pPr>
            <a:r>
              <a:rPr lang="it-IT" dirty="0" smtClean="0"/>
              <a:t>La scelta delle categorie di entrata è lasciata al singolo ente. </a:t>
            </a:r>
          </a:p>
          <a:p>
            <a:pPr marL="1314450" lvl="2" indent="-514350" fontAlgn="auto">
              <a:spcAft>
                <a:spcPts val="0"/>
              </a:spcAft>
              <a:buFont typeface="Arial" pitchFamily="34" charset="0"/>
              <a:buNone/>
              <a:defRPr/>
            </a:pPr>
            <a:r>
              <a:rPr lang="it-IT" dirty="0" smtClean="0"/>
              <a:t>Non richiedono l’accantonamento al FCDDE:</a:t>
            </a:r>
          </a:p>
          <a:p>
            <a:pPr marL="1314450" lvl="2" indent="-514350" fontAlgn="auto">
              <a:spcAft>
                <a:spcPts val="0"/>
              </a:spcAft>
              <a:buFont typeface="+mj-lt"/>
              <a:buAutoNum type="alphaLcParenR"/>
              <a:defRPr/>
            </a:pPr>
            <a:r>
              <a:rPr lang="it-IT" dirty="0" smtClean="0"/>
              <a:t>I crediti di altre amministrazioni pubbliche;</a:t>
            </a:r>
          </a:p>
          <a:p>
            <a:pPr marL="1314450" lvl="2" indent="-514350" fontAlgn="auto">
              <a:spcAft>
                <a:spcPts val="0"/>
              </a:spcAft>
              <a:buFont typeface="+mj-lt"/>
              <a:buAutoNum type="alphaLcParenR"/>
              <a:defRPr/>
            </a:pPr>
            <a:r>
              <a:rPr lang="it-IT" dirty="0" smtClean="0"/>
              <a:t>I crediti assistiti da fidejussione;</a:t>
            </a:r>
          </a:p>
          <a:p>
            <a:pPr marL="1314450" lvl="2" indent="-514350" fontAlgn="auto">
              <a:spcAft>
                <a:spcPts val="0"/>
              </a:spcAft>
              <a:buFont typeface="+mj-lt"/>
              <a:buAutoNum type="alphaLcParenR"/>
              <a:defRPr/>
            </a:pPr>
            <a:r>
              <a:rPr lang="it-IT" dirty="0" smtClean="0"/>
              <a:t>Le entrate tributarie, che sulla base dei nuovi principi sono accertate per cassa:</a:t>
            </a:r>
          </a:p>
          <a:p>
            <a:pPr marL="1314450" lvl="2" indent="-514350" fontAlgn="auto">
              <a:spcAft>
                <a:spcPts val="0"/>
              </a:spcAft>
              <a:buFont typeface="+mj-lt"/>
              <a:buAutoNum type="alphaLcParenR"/>
              <a:defRPr/>
            </a:pPr>
            <a:r>
              <a:rPr lang="it-IT" dirty="0" smtClean="0"/>
              <a:t>Le entrate riscosse da un ente per conto di un altro ente e destinate ad essere versate all’ente beneficiario finale.</a:t>
            </a:r>
          </a:p>
          <a:p>
            <a:pPr marL="1314450" lvl="2" indent="-514350" fontAlgn="auto">
              <a:spcAft>
                <a:spcPts val="0"/>
              </a:spcAft>
              <a:buFont typeface="Arial" pitchFamily="34" charset="0"/>
              <a:buNone/>
              <a:defRPr/>
            </a:pPr>
            <a:endParaRPr lang="it-IT" dirty="0" smtClean="0"/>
          </a:p>
          <a:p>
            <a:pPr marL="1314450" lvl="2" indent="-514350" fontAlgn="auto">
              <a:spcAft>
                <a:spcPts val="0"/>
              </a:spcAft>
              <a:buFont typeface="Arial" pitchFamily="34" charset="0"/>
              <a:buNone/>
              <a:defRPr/>
            </a:pPr>
            <a:r>
              <a:rPr lang="it-IT" dirty="0" smtClean="0">
                <a:solidFill>
                  <a:srgbClr val="FF0000"/>
                </a:solidFill>
              </a:rPr>
              <a:t>Per tali tipologie di entrata è necessario dare spiegazioni nella nota integrativa al bilancio</a:t>
            </a:r>
          </a:p>
          <a:p>
            <a:pPr marL="1314450" lvl="2" indent="-514350" fontAlgn="auto">
              <a:spcAft>
                <a:spcPts val="0"/>
              </a:spcAft>
              <a:buFont typeface="Arial" pitchFamily="34" charset="0"/>
              <a:buNone/>
              <a:defRPr/>
            </a:pP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olo 1"/>
          <p:cNvSpPr>
            <a:spLocks noGrp="1"/>
          </p:cNvSpPr>
          <p:nvPr>
            <p:ph type="title"/>
          </p:nvPr>
        </p:nvSpPr>
        <p:spPr/>
        <p:txBody>
          <a:bodyPr/>
          <a:lstStyle/>
          <a:p>
            <a:r>
              <a:rPr lang="it-IT" sz="3600" smtClean="0">
                <a:latin typeface="Algerian"/>
              </a:rPr>
              <a:t>COME SI CALCOLA IL FONDO CREDITI </a:t>
            </a:r>
            <a:br>
              <a:rPr lang="it-IT" sz="3600" smtClean="0">
                <a:latin typeface="Algerian"/>
              </a:rPr>
            </a:br>
            <a:r>
              <a:rPr lang="it-IT" sz="3600" smtClean="0">
                <a:latin typeface="Algerian"/>
              </a:rPr>
              <a:t>La FASe B e c</a:t>
            </a:r>
            <a:endParaRPr lang="it-IT" sz="3600" smtClean="0"/>
          </a:p>
        </p:txBody>
      </p:sp>
      <p:sp>
        <p:nvSpPr>
          <p:cNvPr id="54274" name="Segnaposto contenuto 2"/>
          <p:cNvSpPr>
            <a:spLocks noGrp="1"/>
          </p:cNvSpPr>
          <p:nvPr>
            <p:ph idx="1"/>
          </p:nvPr>
        </p:nvSpPr>
        <p:spPr/>
        <p:txBody>
          <a:bodyPr/>
          <a:lstStyle/>
          <a:p>
            <a:pPr marL="342900" lvl="2" indent="-342900"/>
            <a:r>
              <a:rPr lang="it-IT" smtClean="0"/>
              <a:t>Per ciascuna tipologia di entrata occorre calcolare la media del rapporto tra incassi in conto competenza e accertamenti degli ultimi 5 esercizi. (B)</a:t>
            </a:r>
          </a:p>
          <a:p>
            <a:pPr marL="342900" lvl="2" indent="-342900"/>
            <a:r>
              <a:rPr lang="it-IT" smtClean="0"/>
              <a:t>Il FCDDE dell’esercizio è determinato applicando agli importi complessivi degli stanziamenti di una delle entrate così come quantificate nella fase A una percentuale pari al complemento a 100 delle medie di cui alla fase B</a:t>
            </a:r>
          </a:p>
          <a:p>
            <a:pPr marL="342900" lvl="2" indent="-342900"/>
            <a:endParaRPr lang="it-IT" smtClean="0"/>
          </a:p>
          <a:p>
            <a:pPr marL="342900" lvl="2" indent="-342900"/>
            <a:r>
              <a:rPr lang="it-IT" smtClean="0">
                <a:solidFill>
                  <a:srgbClr val="FF0000"/>
                </a:solidFill>
              </a:rPr>
              <a:t>NB: è possibile effettuare svalutazioni di importo maggiore purchè ne venga data adeguata motivazione nella relazione al bilancio.  </a:t>
            </a:r>
          </a:p>
          <a:p>
            <a:endParaRPr lang="it-IT"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olo 1"/>
          <p:cNvSpPr>
            <a:spLocks noGrp="1"/>
          </p:cNvSpPr>
          <p:nvPr>
            <p:ph type="title"/>
          </p:nvPr>
        </p:nvSpPr>
        <p:spPr/>
        <p:txBody>
          <a:bodyPr/>
          <a:lstStyle/>
          <a:p>
            <a:r>
              <a:rPr lang="it-IT" sz="3600" smtClean="0">
                <a:latin typeface="Algerian"/>
              </a:rPr>
              <a:t>Verifica di congruita’ del fcdde</a:t>
            </a:r>
            <a:endParaRPr lang="it-IT" sz="3600" smtClean="0"/>
          </a:p>
        </p:txBody>
      </p:sp>
      <p:sp>
        <p:nvSpPr>
          <p:cNvPr id="55298" name="Segnaposto contenuto 2"/>
          <p:cNvSpPr>
            <a:spLocks noGrp="1"/>
          </p:cNvSpPr>
          <p:nvPr>
            <p:ph idx="1"/>
          </p:nvPr>
        </p:nvSpPr>
        <p:spPr/>
        <p:txBody>
          <a:bodyPr/>
          <a:lstStyle/>
          <a:p>
            <a:pPr marL="342900" lvl="2" indent="-342900">
              <a:buFont typeface="Arial" charset="0"/>
              <a:buNone/>
            </a:pPr>
            <a:r>
              <a:rPr lang="it-IT" smtClean="0"/>
              <a:t>La verifica della congruità del FCDDE deve essere effettuata in diversi momenti dell’esercizio finanziario ed in particolare:</a:t>
            </a:r>
          </a:p>
          <a:p>
            <a:pPr marL="342900" lvl="2" indent="-342900">
              <a:buFont typeface="Arial" charset="0"/>
              <a:buNone/>
            </a:pPr>
            <a:endParaRPr lang="it-IT" smtClean="0"/>
          </a:p>
          <a:p>
            <a:pPr marL="800100" lvl="3" indent="-342900"/>
            <a:r>
              <a:rPr lang="it-IT" sz="2400" smtClean="0"/>
              <a:t>In sede di predisposizione del bilancio di previsione:</a:t>
            </a:r>
          </a:p>
          <a:p>
            <a:pPr marL="800100" lvl="3" indent="-342900"/>
            <a:r>
              <a:rPr lang="it-IT" sz="2400" smtClean="0"/>
              <a:t>Durante la gestione;</a:t>
            </a:r>
          </a:p>
          <a:p>
            <a:pPr marL="800100" lvl="3" indent="-342900"/>
            <a:r>
              <a:rPr lang="it-IT" sz="2400" smtClean="0"/>
              <a:t>In sede di consuntivo.</a:t>
            </a:r>
          </a:p>
          <a:p>
            <a:endParaRPr lang="it-IT"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p:cNvSpPr>
            <a:spLocks noGrp="1"/>
          </p:cNvSpPr>
          <p:nvPr>
            <p:ph type="ctrTitle"/>
          </p:nvPr>
        </p:nvSpPr>
        <p:spPr/>
        <p:txBody>
          <a:bodyPr/>
          <a:lstStyle/>
          <a:p>
            <a:r>
              <a:rPr lang="it-IT" smtClean="0"/>
              <a:t>IL PASSAGGIO AL BILANCIO ARMONIZZATO</a:t>
            </a:r>
          </a:p>
        </p:txBody>
      </p:sp>
      <p:sp>
        <p:nvSpPr>
          <p:cNvPr id="56322" name="Sottotitolo 2"/>
          <p:cNvSpPr>
            <a:spLocks noGrp="1"/>
          </p:cNvSpPr>
          <p:nvPr>
            <p:ph type="subTitle" idx="1"/>
          </p:nvPr>
        </p:nvSpPr>
        <p:spPr/>
        <p:txBody>
          <a:bodyPr/>
          <a:lstStyle/>
          <a:p>
            <a:endParaRPr lang="it-IT" b="1" smtClean="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r>
              <a:rPr lang="it-IT" sz="3600" b="1" smtClean="0"/>
              <a:t>Quando viene a scadenza l’obbligazione?</a:t>
            </a:r>
          </a:p>
        </p:txBody>
      </p:sp>
      <p:sp>
        <p:nvSpPr>
          <p:cNvPr id="18434" name="Segnaposto contenuto 2"/>
          <p:cNvSpPr>
            <a:spLocks noGrp="1"/>
          </p:cNvSpPr>
          <p:nvPr>
            <p:ph idx="1"/>
          </p:nvPr>
        </p:nvSpPr>
        <p:spPr>
          <a:xfrm>
            <a:off x="457200" y="1214438"/>
            <a:ext cx="8229600" cy="5214937"/>
          </a:xfrm>
        </p:spPr>
        <p:txBody>
          <a:bodyPr/>
          <a:lstStyle/>
          <a:p>
            <a:r>
              <a:rPr lang="it-IT" u="sng" smtClean="0"/>
              <a:t>La scadenza dell’obbligazione è il momento in cui l’obbligazione diventa esigibile</a:t>
            </a:r>
          </a:p>
          <a:p>
            <a:endParaRPr lang="it-IT" u="sng" smtClean="0"/>
          </a:p>
          <a:p>
            <a:r>
              <a:rPr lang="it-IT" smtClean="0"/>
              <a:t>Il principio della CFP                 3 momenti dell’obbligazione giuridica</a:t>
            </a:r>
          </a:p>
          <a:p>
            <a:r>
              <a:rPr lang="it-IT" smtClean="0"/>
              <a:t>La Nascita dell’obbligazione giuridica</a:t>
            </a:r>
          </a:p>
          <a:p>
            <a:r>
              <a:rPr lang="it-IT" smtClean="0"/>
              <a:t>La scadenza dell’obbligazione giuridica o meglio </a:t>
            </a:r>
            <a:r>
              <a:rPr lang="it-IT" i="1" smtClean="0"/>
              <a:t>l’esigibilità </a:t>
            </a:r>
          </a:p>
          <a:p>
            <a:r>
              <a:rPr lang="it-IT" i="1" smtClean="0"/>
              <a:t>L’estinzione dell’obbligazione</a:t>
            </a:r>
          </a:p>
          <a:p>
            <a:endParaRPr lang="it-IT" i="1" smtClean="0"/>
          </a:p>
        </p:txBody>
      </p:sp>
      <p:sp>
        <p:nvSpPr>
          <p:cNvPr id="4" name="Freccia a destra 3"/>
          <p:cNvSpPr/>
          <p:nvPr/>
        </p:nvSpPr>
        <p:spPr>
          <a:xfrm>
            <a:off x="4572000" y="3143250"/>
            <a:ext cx="64293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olo 3"/>
          <p:cNvSpPr>
            <a:spLocks noGrp="1"/>
          </p:cNvSpPr>
          <p:nvPr>
            <p:ph type="title"/>
          </p:nvPr>
        </p:nvSpPr>
        <p:spPr/>
        <p:txBody>
          <a:bodyPr/>
          <a:lstStyle/>
          <a:p>
            <a:r>
              <a:rPr lang="it-IT" sz="3600" smtClean="0">
                <a:latin typeface="Algerian"/>
              </a:rPr>
              <a:t>Il Fondo pluriennale vincolato</a:t>
            </a:r>
          </a:p>
        </p:txBody>
      </p:sp>
      <p:sp>
        <p:nvSpPr>
          <p:cNvPr id="57346" name="Segnaposto contenuto 4"/>
          <p:cNvSpPr>
            <a:spLocks noGrp="1"/>
          </p:cNvSpPr>
          <p:nvPr>
            <p:ph idx="1"/>
          </p:nvPr>
        </p:nvSpPr>
        <p:spPr/>
        <p:txBody>
          <a:bodyPr/>
          <a:lstStyle/>
          <a:p>
            <a:r>
              <a:rPr lang="it-IT" sz="2800" smtClean="0"/>
              <a:t>“ è lo strumento che gestisce e rappresenta contabilmente la distanza temporale intercorrente tra l’acquisizione delle risorse e il loro effettivo impiego, nei casi in cui le entrate vincolate e le correlate spese, sono accertate e impegnate nel corso del medesimo esercizio e imputate a esercizi differenti”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3"/>
          <p:cNvSpPr>
            <a:spLocks noGrp="1"/>
          </p:cNvSpPr>
          <p:nvPr>
            <p:ph type="title"/>
          </p:nvPr>
        </p:nvSpPr>
        <p:spPr/>
        <p:txBody>
          <a:bodyPr/>
          <a:lstStyle/>
          <a:p>
            <a:r>
              <a:rPr lang="it-IT" sz="3600" smtClean="0">
                <a:latin typeface="Algerian"/>
              </a:rPr>
              <a:t>Il Fondo pluriennale vincolato</a:t>
            </a:r>
          </a:p>
        </p:txBody>
      </p:sp>
      <p:sp>
        <p:nvSpPr>
          <p:cNvPr id="5" name="Segnaposto contenuto 4"/>
          <p:cNvSpPr>
            <a:spLocks noGrp="1"/>
          </p:cNvSpPr>
          <p:nvPr>
            <p:ph idx="1"/>
          </p:nvPr>
        </p:nvSpPr>
        <p:spPr/>
        <p:txBody>
          <a:bodyPr rtlCol="0">
            <a:normAutofit lnSpcReduction="10000"/>
          </a:bodyPr>
          <a:lstStyle/>
          <a:p>
            <a:pPr fontAlgn="auto">
              <a:spcAft>
                <a:spcPts val="0"/>
              </a:spcAft>
              <a:buFont typeface="Arial" pitchFamily="34" charset="0"/>
              <a:buChar char="•"/>
              <a:defRPr/>
            </a:pPr>
            <a:r>
              <a:rPr lang="it-IT" sz="2800" dirty="0" smtClean="0"/>
              <a:t>E’ un saldo finanziario formato da risorse accertate che vengono destinate al finanziamento di obbligazioni passive giuridicamente perfezionate che diventano esigibili negli esercizi successivi a quello in cui l’entrata è accertata.</a:t>
            </a:r>
          </a:p>
          <a:p>
            <a:pPr fontAlgn="auto">
              <a:spcAft>
                <a:spcPts val="0"/>
              </a:spcAft>
              <a:buFont typeface="Arial" pitchFamily="34" charset="0"/>
              <a:buChar char="•"/>
              <a:defRPr/>
            </a:pPr>
            <a:r>
              <a:rPr lang="it-IT" sz="2800" dirty="0" smtClean="0"/>
              <a:t>Il saldo costituito è fonte di finanziamento formato negli esercizi precedenti ma utilizzato a copertura di spese negli esercizi a venire.</a:t>
            </a:r>
          </a:p>
          <a:p>
            <a:pPr fontAlgn="auto">
              <a:spcAft>
                <a:spcPts val="0"/>
              </a:spcAft>
              <a:buFont typeface="Arial" pitchFamily="34" charset="0"/>
              <a:buChar char="•"/>
              <a:defRPr/>
            </a:pPr>
            <a:r>
              <a:rPr lang="it-IT" sz="2800" dirty="0" smtClean="0"/>
              <a:t>La costruzione del fondo passa attraverso un corretto </a:t>
            </a:r>
            <a:r>
              <a:rPr lang="it-IT" sz="2800" dirty="0" err="1" smtClean="0"/>
              <a:t>cronoprogramma</a:t>
            </a:r>
            <a:r>
              <a:rPr lang="it-IT" sz="2800" dirty="0" smtClean="0"/>
              <a:t>.</a:t>
            </a:r>
            <a:endParaRPr lang="it-IT"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714375" y="2928938"/>
            <a:ext cx="1285875" cy="64293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RISORSE ACCERTATE</a:t>
            </a:r>
            <a:endParaRPr lang="it-IT" dirty="0"/>
          </a:p>
        </p:txBody>
      </p:sp>
      <p:sp>
        <p:nvSpPr>
          <p:cNvPr id="6" name="Rettangolo 5"/>
          <p:cNvSpPr/>
          <p:nvPr/>
        </p:nvSpPr>
        <p:spPr>
          <a:xfrm>
            <a:off x="3143250" y="2786063"/>
            <a:ext cx="1714500" cy="107156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IMPEGNI ESIGIBILI IN ESERCIZI FUTURI </a:t>
            </a:r>
            <a:endParaRPr lang="it-IT" dirty="0"/>
          </a:p>
        </p:txBody>
      </p:sp>
      <p:sp>
        <p:nvSpPr>
          <p:cNvPr id="13" name="Rettangolo 12"/>
          <p:cNvSpPr/>
          <p:nvPr/>
        </p:nvSpPr>
        <p:spPr>
          <a:xfrm>
            <a:off x="6286500" y="2857500"/>
            <a:ext cx="1714500" cy="785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1"/>
                </a:solidFill>
              </a:rPr>
              <a:t>FONDO PLURIENNALE VINCOLATO </a:t>
            </a:r>
            <a:endParaRPr lang="it-IT" b="1" dirty="0">
              <a:solidFill>
                <a:schemeClr val="tx1"/>
              </a:solidFill>
            </a:endParaRPr>
          </a:p>
        </p:txBody>
      </p:sp>
      <p:sp>
        <p:nvSpPr>
          <p:cNvPr id="19" name="Uguale 18"/>
          <p:cNvSpPr/>
          <p:nvPr/>
        </p:nvSpPr>
        <p:spPr>
          <a:xfrm>
            <a:off x="5000625" y="2786063"/>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solidFill>
                <a:schemeClr val="tx1"/>
              </a:solidFill>
            </a:endParaRPr>
          </a:p>
        </p:txBody>
      </p:sp>
      <p:sp>
        <p:nvSpPr>
          <p:cNvPr id="20" name="Meno 19"/>
          <p:cNvSpPr/>
          <p:nvPr/>
        </p:nvSpPr>
        <p:spPr>
          <a:xfrm>
            <a:off x="2214563" y="2786063"/>
            <a:ext cx="9144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olo 1"/>
          <p:cNvSpPr>
            <a:spLocks noGrp="1"/>
          </p:cNvSpPr>
          <p:nvPr>
            <p:ph type="title"/>
          </p:nvPr>
        </p:nvSpPr>
        <p:spPr>
          <a:xfrm>
            <a:off x="457200" y="500063"/>
            <a:ext cx="8229600" cy="4214812"/>
          </a:xfrm>
        </p:spPr>
        <p:txBody>
          <a:bodyPr/>
          <a:lstStyle/>
          <a:p>
            <a:r>
              <a:rPr lang="it-IT" sz="2200" smtClean="0"/>
              <a:t>Quindi il fondo pluriennale vincolato </a:t>
            </a:r>
            <a:r>
              <a:rPr lang="it-IT" sz="2200" u="sng" smtClean="0"/>
              <a:t>correlato al principio della competenza finanziaria potenziata,</a:t>
            </a:r>
            <a:r>
              <a:rPr lang="it-IT" sz="2200" smtClean="0"/>
              <a:t> evidenzia con trasparenza e attendibilità l’iter di impiego di risorse acquisite dall’ente ma che troveranno effettivo utilizzo negli anni successivi, è quindi uno strumento di rappresentazione fondamentale della programmazione delle spese degli enti locali. La costruzione del fondo pluriennale vincolato passa per un corretto cronoprogramma.</a:t>
            </a:r>
            <a:r>
              <a:rPr lang="it-IT" smtClean="0"/>
              <a:t/>
            </a:r>
            <a:br>
              <a:rPr lang="it-IT" smtClean="0"/>
            </a:br>
            <a:endParaRPr lang="it-IT"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rtlCol="0">
            <a:normAutofit fontScale="90000"/>
          </a:bodyPr>
          <a:lstStyle/>
          <a:p>
            <a:pPr fontAlgn="auto">
              <a:spcAft>
                <a:spcPts val="0"/>
              </a:spcAft>
              <a:defRPr/>
            </a:pPr>
            <a:r>
              <a:rPr lang="it-IT" sz="2700" dirty="0" smtClean="0"/>
              <a:t/>
            </a:r>
            <a:br>
              <a:rPr lang="it-IT" sz="2700" dirty="0" smtClean="0"/>
            </a:br>
            <a:r>
              <a:rPr lang="it-IT" sz="2700" dirty="0" smtClean="0"/>
              <a:t>Per meglio comprendere il funzionamento del fondo pluriennale vincolato possiamo chiarire con un </a:t>
            </a:r>
            <a:r>
              <a:rPr lang="it-IT" sz="2700" u="sng" dirty="0" smtClean="0"/>
              <a:t>esempio:</a:t>
            </a:r>
            <a:r>
              <a:rPr lang="it-IT" dirty="0" smtClean="0"/>
              <a:t/>
            </a:r>
            <a:br>
              <a:rPr lang="it-IT" dirty="0" smtClean="0"/>
            </a:br>
            <a:endParaRPr lang="it-IT" dirty="0"/>
          </a:p>
        </p:txBody>
      </p:sp>
      <p:sp>
        <p:nvSpPr>
          <p:cNvPr id="4" name="Segnaposto contenuto 3"/>
          <p:cNvSpPr>
            <a:spLocks noGrp="1"/>
          </p:cNvSpPr>
          <p:nvPr>
            <p:ph idx="1"/>
          </p:nvPr>
        </p:nvSpPr>
        <p:spPr>
          <a:xfrm>
            <a:off x="457200" y="1428736"/>
            <a:ext cx="8229600" cy="4697427"/>
          </a:xfrm>
        </p:spPr>
        <p:txBody>
          <a:bodyPr rtlCol="0">
            <a:normAutofit fontScale="70000" lnSpcReduction="20000"/>
          </a:bodyPr>
          <a:lstStyle/>
          <a:p>
            <a:pPr fontAlgn="auto">
              <a:spcAft>
                <a:spcPts val="0"/>
              </a:spcAft>
              <a:buFont typeface="Arial" pitchFamily="34" charset="0"/>
              <a:buChar char="•"/>
              <a:defRPr/>
            </a:pPr>
            <a:r>
              <a:rPr lang="it-IT" dirty="0" smtClean="0"/>
              <a:t>In sede di programmazione per l’esercizio X il comune decide di realizzare un’opera pubblica e finanziarla con un importo pari ad una entrata vincolata accertata di competenza dell’es. X.</a:t>
            </a:r>
          </a:p>
          <a:p>
            <a:pPr fontAlgn="auto">
              <a:spcAft>
                <a:spcPts val="0"/>
              </a:spcAft>
              <a:buFont typeface="Arial" pitchFamily="34" charset="0"/>
              <a:buChar char="•"/>
              <a:defRPr/>
            </a:pPr>
            <a:r>
              <a:rPr lang="it-IT" dirty="0" smtClean="0"/>
              <a:t>La spesa invece dovrà essere imputata all’esercizio successivo X+1 perché solo in quel momento la relativa obbligazione diventerà esigibile.</a:t>
            </a:r>
          </a:p>
          <a:p>
            <a:pPr fontAlgn="auto">
              <a:spcAft>
                <a:spcPts val="0"/>
              </a:spcAft>
              <a:buFont typeface="Arial" pitchFamily="34" charset="0"/>
              <a:buChar char="•"/>
              <a:defRPr/>
            </a:pPr>
            <a:r>
              <a:rPr lang="it-IT" dirty="0" smtClean="0"/>
              <a:t> La differenza risiede nel fatto che nel precedente ordinamento contabile sia l’entrata che la spesa sarebbero state imputate per competenza all’esercizio X, ai sensi dell’art 183 comma 5 del TUEL decreto legislativo n. 267/2000. Di conseguenza nell’anno X+1 l’intera gestione confluiva in conto residui.</a:t>
            </a:r>
          </a:p>
          <a:p>
            <a:pPr fontAlgn="auto">
              <a:spcAft>
                <a:spcPts val="0"/>
              </a:spcAft>
              <a:buFont typeface="Arial" pitchFamily="34" charset="0"/>
              <a:buChar char="•"/>
              <a:defRPr/>
            </a:pPr>
            <a:r>
              <a:rPr lang="it-IT" dirty="0" smtClean="0"/>
              <a:t> Di seguito le registrazioni del precedente ordinamento contabile </a:t>
            </a:r>
          </a:p>
          <a:p>
            <a:pPr lvl="6">
              <a:buFont typeface="Arial" pitchFamily="34" charset="0"/>
              <a:buNone/>
              <a:defRPr/>
            </a:pPr>
            <a:endParaRPr lang="it-IT" dirty="0" smtClean="0"/>
          </a:p>
          <a:p>
            <a:pPr fontAlgn="auto">
              <a:spcAft>
                <a:spcPts val="0"/>
              </a:spcAft>
              <a:buFont typeface="Arial" pitchFamily="34" charset="0"/>
              <a:buChar char="•"/>
              <a:defRPr/>
            </a:pP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1524000" y="1397000"/>
          <a:ext cx="6096000" cy="1482725"/>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it-IT" dirty="0"/>
                    </a:p>
                  </a:txBody>
                  <a:tcPr/>
                </a:tc>
                <a:tc>
                  <a:txBody>
                    <a:bodyPr/>
                    <a:lstStyle/>
                    <a:p>
                      <a:r>
                        <a:rPr lang="it-IT" dirty="0" smtClean="0"/>
                        <a:t>Esercizio X</a:t>
                      </a:r>
                      <a:endParaRPr lang="it-IT" dirty="0"/>
                    </a:p>
                  </a:txBody>
                  <a:tcPr/>
                </a:tc>
                <a:tc>
                  <a:txBody>
                    <a:bodyPr/>
                    <a:lstStyle/>
                    <a:p>
                      <a:r>
                        <a:rPr lang="it-IT" dirty="0" smtClean="0"/>
                        <a:t>Esercizio X +1</a:t>
                      </a:r>
                      <a:endParaRPr lang="it-IT" dirty="0"/>
                    </a:p>
                  </a:txBody>
                  <a:tcPr/>
                </a:tc>
              </a:tr>
              <a:tr h="370840">
                <a:tc>
                  <a:txBody>
                    <a:bodyPr/>
                    <a:lstStyle/>
                    <a:p>
                      <a:r>
                        <a:rPr lang="it-IT" dirty="0" smtClean="0"/>
                        <a:t>Accertamento</a:t>
                      </a:r>
                      <a:endParaRPr lang="it-IT" dirty="0"/>
                    </a:p>
                  </a:txBody>
                  <a:tcPr/>
                </a:tc>
                <a:tc>
                  <a:txBody>
                    <a:bodyPr/>
                    <a:lstStyle/>
                    <a:p>
                      <a:pPr algn="ctr"/>
                      <a:r>
                        <a:rPr lang="it-IT" dirty="0" smtClean="0"/>
                        <a:t>500</a:t>
                      </a:r>
                      <a:endParaRPr lang="it-IT" dirty="0"/>
                    </a:p>
                  </a:txBody>
                  <a:tcPr/>
                </a:tc>
                <a:tc>
                  <a:txBody>
                    <a:bodyPr/>
                    <a:lstStyle/>
                    <a:p>
                      <a:r>
                        <a:rPr lang="it-IT" dirty="0" smtClean="0"/>
                        <a:t>-</a:t>
                      </a:r>
                      <a:endParaRPr lang="it-IT" dirty="0"/>
                    </a:p>
                  </a:txBody>
                  <a:tcPr/>
                </a:tc>
              </a:tr>
              <a:tr h="370840">
                <a:tc>
                  <a:txBody>
                    <a:bodyPr/>
                    <a:lstStyle/>
                    <a:p>
                      <a:r>
                        <a:rPr lang="it-IT" dirty="0" smtClean="0"/>
                        <a:t>Impegno</a:t>
                      </a:r>
                      <a:endParaRPr lang="it-IT" dirty="0"/>
                    </a:p>
                  </a:txBody>
                  <a:tcPr/>
                </a:tc>
                <a:tc>
                  <a:txBody>
                    <a:bodyPr/>
                    <a:lstStyle/>
                    <a:p>
                      <a:pPr algn="ctr"/>
                      <a:r>
                        <a:rPr lang="it-IT" dirty="0" smtClean="0"/>
                        <a:t>500</a:t>
                      </a:r>
                      <a:endParaRPr lang="it-IT" dirty="0"/>
                    </a:p>
                  </a:txBody>
                  <a:tcPr/>
                </a:tc>
                <a:tc>
                  <a:txBody>
                    <a:bodyPr/>
                    <a:lstStyle/>
                    <a:p>
                      <a:r>
                        <a:rPr lang="it-IT" dirty="0" smtClean="0"/>
                        <a:t>-</a:t>
                      </a:r>
                      <a:endParaRPr lang="it-IT" dirty="0"/>
                    </a:p>
                  </a:txBody>
                  <a:tcPr/>
                </a:tc>
              </a:tr>
              <a:tr h="370840">
                <a:tc>
                  <a:txBody>
                    <a:bodyPr/>
                    <a:lstStyle/>
                    <a:p>
                      <a:r>
                        <a:rPr lang="it-IT" dirty="0" smtClean="0"/>
                        <a:t>Saldo</a:t>
                      </a:r>
                      <a:endParaRPr lang="it-IT" dirty="0"/>
                    </a:p>
                  </a:txBody>
                  <a:tcPr/>
                </a:tc>
                <a:tc>
                  <a:txBody>
                    <a:bodyPr/>
                    <a:lstStyle/>
                    <a:p>
                      <a:pPr algn="ctr"/>
                      <a:r>
                        <a:rPr lang="it-IT" dirty="0" smtClean="0"/>
                        <a:t>0</a:t>
                      </a:r>
                      <a:endParaRPr lang="it-IT" dirty="0"/>
                    </a:p>
                  </a:txBody>
                  <a:tcPr/>
                </a:tc>
                <a:tc>
                  <a:txBody>
                    <a:bodyPr/>
                    <a:lstStyle/>
                    <a:p>
                      <a:endParaRPr lang="it-IT" dirty="0"/>
                    </a:p>
                  </a:txBody>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olo 1"/>
          <p:cNvSpPr>
            <a:spLocks noGrp="1"/>
          </p:cNvSpPr>
          <p:nvPr>
            <p:ph type="title"/>
          </p:nvPr>
        </p:nvSpPr>
        <p:spPr>
          <a:xfrm>
            <a:off x="457200" y="642938"/>
            <a:ext cx="8229600" cy="1714500"/>
          </a:xfrm>
        </p:spPr>
        <p:txBody>
          <a:bodyPr/>
          <a:lstStyle/>
          <a:p>
            <a:r>
              <a:rPr lang="it-IT" sz="2000" smtClean="0"/>
              <a:t>Contrariamente al precedente ordinamento applicando il principio della competenza finanziaria potenziata agli esercizi X e X+1 succede che nel primo esercizio si avrà un saldo positivo per effetto dell’accertamento e nell’anno successivo un saldo negativo dello stesso importo causato dalla mancanza di coordinamento temporale dell’imputazione della spesa rispetto all’entrata.</a:t>
            </a:r>
            <a:br>
              <a:rPr lang="it-IT" sz="2000" smtClean="0"/>
            </a:br>
            <a:endParaRPr lang="it-IT" sz="2000" smtClean="0"/>
          </a:p>
        </p:txBody>
      </p:sp>
      <p:graphicFrame>
        <p:nvGraphicFramePr>
          <p:cNvPr id="4" name="Segnaposto contenuto 3"/>
          <p:cNvGraphicFramePr>
            <a:graphicFrameLocks noGrp="1"/>
          </p:cNvGraphicFramePr>
          <p:nvPr>
            <p:ph idx="1"/>
          </p:nvPr>
        </p:nvGraphicFramePr>
        <p:xfrm>
          <a:off x="1785938" y="2500313"/>
          <a:ext cx="5715000" cy="1482725"/>
        </p:xfrm>
        <a:graphic>
          <a:graphicData uri="http://schemas.openxmlformats.org/drawingml/2006/table">
            <a:tbl>
              <a:tblPr firstRow="1" bandRow="1">
                <a:tableStyleId>{5C22544A-7EE6-4342-B048-85BDC9FD1C3A}</a:tableStyleId>
              </a:tblPr>
              <a:tblGrid>
                <a:gridCol w="1905013"/>
                <a:gridCol w="1905013"/>
                <a:gridCol w="1905013"/>
              </a:tblGrid>
              <a:tr h="370842">
                <a:tc>
                  <a:txBody>
                    <a:bodyPr/>
                    <a:lstStyle/>
                    <a:p>
                      <a:endParaRPr lang="it-IT" dirty="0"/>
                    </a:p>
                  </a:txBody>
                  <a:tcPr/>
                </a:tc>
                <a:tc>
                  <a:txBody>
                    <a:bodyPr/>
                    <a:lstStyle/>
                    <a:p>
                      <a:pPr algn="ctr"/>
                      <a:r>
                        <a:rPr lang="it-IT" dirty="0" smtClean="0"/>
                        <a:t>Esercizio X</a:t>
                      </a:r>
                      <a:endParaRPr lang="it-IT" dirty="0"/>
                    </a:p>
                  </a:txBody>
                  <a:tcPr/>
                </a:tc>
                <a:tc>
                  <a:txBody>
                    <a:bodyPr/>
                    <a:lstStyle/>
                    <a:p>
                      <a:pPr algn="ctr"/>
                      <a:r>
                        <a:rPr lang="it-IT" dirty="0" smtClean="0"/>
                        <a:t>Esercizio</a:t>
                      </a:r>
                      <a:r>
                        <a:rPr lang="it-IT" baseline="0" dirty="0" smtClean="0"/>
                        <a:t> X+1</a:t>
                      </a:r>
                      <a:endParaRPr lang="it-IT" dirty="0"/>
                    </a:p>
                  </a:txBody>
                  <a:tcPr/>
                </a:tc>
              </a:tr>
              <a:tr h="370842">
                <a:tc>
                  <a:txBody>
                    <a:bodyPr/>
                    <a:lstStyle/>
                    <a:p>
                      <a:r>
                        <a:rPr lang="it-IT" dirty="0" smtClean="0"/>
                        <a:t>Accertamento</a:t>
                      </a:r>
                      <a:endParaRPr lang="it-IT" dirty="0"/>
                    </a:p>
                  </a:txBody>
                  <a:tcPr/>
                </a:tc>
                <a:tc>
                  <a:txBody>
                    <a:bodyPr/>
                    <a:lstStyle/>
                    <a:p>
                      <a:pPr algn="ctr"/>
                      <a:r>
                        <a:rPr lang="it-IT" dirty="0" smtClean="0"/>
                        <a:t>500</a:t>
                      </a:r>
                      <a:endParaRPr lang="it-IT" dirty="0"/>
                    </a:p>
                  </a:txBody>
                  <a:tcPr/>
                </a:tc>
                <a:tc>
                  <a:txBody>
                    <a:bodyPr/>
                    <a:lstStyle/>
                    <a:p>
                      <a:pPr algn="ctr"/>
                      <a:r>
                        <a:rPr lang="it-IT" dirty="0" smtClean="0"/>
                        <a:t>-</a:t>
                      </a:r>
                      <a:endParaRPr lang="it-IT" dirty="0"/>
                    </a:p>
                  </a:txBody>
                  <a:tcPr/>
                </a:tc>
              </a:tr>
              <a:tr h="370842">
                <a:tc>
                  <a:txBody>
                    <a:bodyPr/>
                    <a:lstStyle/>
                    <a:p>
                      <a:r>
                        <a:rPr lang="it-IT" dirty="0" smtClean="0"/>
                        <a:t>Impegno</a:t>
                      </a:r>
                      <a:endParaRPr lang="it-IT" dirty="0"/>
                    </a:p>
                  </a:txBody>
                  <a:tcPr/>
                </a:tc>
                <a:tc>
                  <a:txBody>
                    <a:bodyPr/>
                    <a:lstStyle/>
                    <a:p>
                      <a:pPr algn="ctr"/>
                      <a:r>
                        <a:rPr lang="it-IT" dirty="0" smtClean="0"/>
                        <a:t>-</a:t>
                      </a:r>
                      <a:endParaRPr lang="it-IT" dirty="0"/>
                    </a:p>
                  </a:txBody>
                  <a:tcPr/>
                </a:tc>
                <a:tc>
                  <a:txBody>
                    <a:bodyPr/>
                    <a:lstStyle/>
                    <a:p>
                      <a:pPr algn="ctr"/>
                      <a:r>
                        <a:rPr lang="it-IT" dirty="0" smtClean="0"/>
                        <a:t>500</a:t>
                      </a:r>
                      <a:endParaRPr lang="it-IT" dirty="0"/>
                    </a:p>
                  </a:txBody>
                  <a:tcPr/>
                </a:tc>
              </a:tr>
              <a:tr h="370842">
                <a:tc>
                  <a:txBody>
                    <a:bodyPr/>
                    <a:lstStyle/>
                    <a:p>
                      <a:r>
                        <a:rPr lang="it-IT" dirty="0" smtClean="0"/>
                        <a:t>Saldo</a:t>
                      </a:r>
                      <a:endParaRPr lang="it-IT" dirty="0"/>
                    </a:p>
                  </a:txBody>
                  <a:tcPr/>
                </a:tc>
                <a:tc>
                  <a:txBody>
                    <a:bodyPr/>
                    <a:lstStyle/>
                    <a:p>
                      <a:pPr algn="ctr"/>
                      <a:r>
                        <a:rPr lang="it-IT" dirty="0" smtClean="0"/>
                        <a:t>+ 500</a:t>
                      </a:r>
                      <a:endParaRPr lang="it-IT" dirty="0"/>
                    </a:p>
                  </a:txBody>
                  <a:tcPr/>
                </a:tc>
                <a:tc>
                  <a:txBody>
                    <a:bodyPr/>
                    <a:lstStyle/>
                    <a:p>
                      <a:pPr algn="ctr"/>
                      <a:r>
                        <a:rPr lang="it-IT" dirty="0" smtClean="0"/>
                        <a:t>-500</a:t>
                      </a:r>
                      <a:endParaRPr lang="it-IT" dirty="0"/>
                    </a:p>
                  </a:txBody>
                  <a:tcPr/>
                </a:tc>
              </a:tr>
            </a:tbl>
          </a:graphicData>
        </a:graphic>
      </p:graphicFrame>
      <p:sp>
        <p:nvSpPr>
          <p:cNvPr id="63512" name="CasellaDiTesto 4"/>
          <p:cNvSpPr txBox="1">
            <a:spLocks noChangeArrowheads="1"/>
          </p:cNvSpPr>
          <p:nvPr/>
        </p:nvSpPr>
        <p:spPr bwMode="auto">
          <a:xfrm>
            <a:off x="714375" y="4786313"/>
            <a:ext cx="6500813" cy="1477962"/>
          </a:xfrm>
          <a:prstGeom prst="rect">
            <a:avLst/>
          </a:prstGeom>
          <a:noFill/>
          <a:ln w="9525">
            <a:noFill/>
            <a:miter lim="800000"/>
            <a:headEnd/>
            <a:tailEnd/>
          </a:ln>
        </p:spPr>
        <p:txBody>
          <a:bodyPr>
            <a:spAutoFit/>
          </a:bodyPr>
          <a:lstStyle/>
          <a:p>
            <a:r>
              <a:rPr lang="it-IT">
                <a:latin typeface="Calibri" pitchFamily="34" charset="0"/>
              </a:rPr>
              <a:t>Applicando il principio della competenza finanziaria potenziata di determina un avanzo nell’esercizio X ed un disavanzo nell’esercizio X+1. Per correggere tale mancanza di equilibrio è stato previsto il Fondo Pluriennale Vincolato, saldo finanziario a garanzia della copertura di spese imputate agli esercizi successivi a quello in corso.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olo 1"/>
          <p:cNvSpPr>
            <a:spLocks noGrp="1"/>
          </p:cNvSpPr>
          <p:nvPr>
            <p:ph type="title"/>
          </p:nvPr>
        </p:nvSpPr>
        <p:spPr>
          <a:xfrm>
            <a:off x="457200" y="274638"/>
            <a:ext cx="8229600" cy="1654175"/>
          </a:xfrm>
        </p:spPr>
        <p:txBody>
          <a:bodyPr/>
          <a:lstStyle/>
          <a:p>
            <a:r>
              <a:rPr lang="it-IT" sz="2800" smtClean="0"/>
              <a:t>Il FPV </a:t>
            </a:r>
            <a:br>
              <a:rPr lang="it-IT" sz="2800" smtClean="0"/>
            </a:br>
            <a:r>
              <a:rPr lang="it-IT" sz="2800" smtClean="0"/>
              <a:t>Può essere sia di parte corrente che di parte in conto capitale</a:t>
            </a:r>
            <a:br>
              <a:rPr lang="it-IT" sz="2800" smtClean="0"/>
            </a:br>
            <a:endParaRPr lang="it-IT" sz="2800" smtClean="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642938"/>
            <a:ext cx="8229600" cy="1571625"/>
          </a:xfrm>
        </p:spPr>
        <p:txBody>
          <a:bodyPr rtlCol="0">
            <a:normAutofit fontScale="90000"/>
          </a:bodyPr>
          <a:lstStyle/>
          <a:p>
            <a:pPr fontAlgn="auto">
              <a:spcAft>
                <a:spcPts val="0"/>
              </a:spcAft>
              <a:defRPr/>
            </a:pPr>
            <a:r>
              <a:rPr lang="it-IT" sz="2000" dirty="0" smtClean="0"/>
              <a:t>Con l’introduzione del fondo pluriennale vincolato, concludendo l’esempio precedente, rileviamo che senza alcuna modifica in riferimento all’imputazione delle entrate e delle spese nei due esercizi, il saldo è uguale a zero sia per X sia per X+1.</a:t>
            </a:r>
            <a:br>
              <a:rPr lang="it-IT" sz="2000" dirty="0" smtClean="0"/>
            </a:br>
            <a:r>
              <a:rPr lang="it-IT" sz="2000" dirty="0" smtClean="0"/>
              <a:t> Di seguito la registrazione nell’ordinamento contabile modificato dal decreto legislativo 118 del 2011 con il fondo pluriennale vincolato.</a:t>
            </a:r>
            <a:br>
              <a:rPr lang="it-IT" sz="2000" dirty="0" smtClean="0"/>
            </a:br>
            <a:endParaRPr lang="it-IT" sz="2000" dirty="0"/>
          </a:p>
        </p:txBody>
      </p:sp>
      <p:graphicFrame>
        <p:nvGraphicFramePr>
          <p:cNvPr id="6" name="Segnaposto contenuto 5"/>
          <p:cNvGraphicFramePr>
            <a:graphicFrameLocks noGrp="1"/>
          </p:cNvGraphicFramePr>
          <p:nvPr>
            <p:ph idx="1"/>
          </p:nvPr>
        </p:nvGraphicFramePr>
        <p:xfrm>
          <a:off x="457200" y="2357438"/>
          <a:ext cx="8229600" cy="3038475"/>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it-IT" dirty="0"/>
                    </a:p>
                  </a:txBody>
                  <a:tcPr/>
                </a:tc>
                <a:tc>
                  <a:txBody>
                    <a:bodyPr/>
                    <a:lstStyle/>
                    <a:p>
                      <a:pPr algn="ctr"/>
                      <a:r>
                        <a:rPr lang="it-IT" dirty="0" smtClean="0"/>
                        <a:t>Esercizio X</a:t>
                      </a:r>
                      <a:endParaRPr lang="it-IT" dirty="0"/>
                    </a:p>
                  </a:txBody>
                  <a:tcPr/>
                </a:tc>
                <a:tc>
                  <a:txBody>
                    <a:bodyPr/>
                    <a:lstStyle/>
                    <a:p>
                      <a:pPr algn="ctr"/>
                      <a:r>
                        <a:rPr lang="it-IT" dirty="0" smtClean="0"/>
                        <a:t>Esercizio X+1</a:t>
                      </a:r>
                      <a:endParaRPr lang="it-IT" dirty="0"/>
                    </a:p>
                  </a:txBody>
                  <a:tcPr/>
                </a:tc>
              </a:tr>
              <a:tr h="370840">
                <a:tc>
                  <a:txBody>
                    <a:bodyPr/>
                    <a:lstStyle/>
                    <a:p>
                      <a:r>
                        <a:rPr lang="it-IT" dirty="0" smtClean="0"/>
                        <a:t>Fondo pluriennale vincolato (entrata)</a:t>
                      </a:r>
                      <a:endParaRPr lang="it-IT" dirty="0"/>
                    </a:p>
                  </a:txBody>
                  <a:tcPr/>
                </a:tc>
                <a:tc>
                  <a:txBody>
                    <a:bodyPr/>
                    <a:lstStyle/>
                    <a:p>
                      <a:pPr algn="ctr"/>
                      <a:r>
                        <a:rPr lang="it-IT" dirty="0" smtClean="0"/>
                        <a:t>0</a:t>
                      </a:r>
                      <a:endParaRPr lang="it-IT" dirty="0"/>
                    </a:p>
                  </a:txBody>
                  <a:tcPr/>
                </a:tc>
                <a:tc>
                  <a:txBody>
                    <a:bodyPr/>
                    <a:lstStyle/>
                    <a:p>
                      <a:pPr algn="ctr"/>
                      <a:r>
                        <a:rPr lang="it-IT" dirty="0" smtClean="0"/>
                        <a:t>500</a:t>
                      </a:r>
                      <a:endParaRPr lang="it-IT" dirty="0"/>
                    </a:p>
                  </a:txBody>
                  <a:tcPr/>
                </a:tc>
              </a:tr>
              <a:tr h="370840">
                <a:tc>
                  <a:txBody>
                    <a:bodyPr/>
                    <a:lstStyle/>
                    <a:p>
                      <a:r>
                        <a:rPr lang="it-IT" dirty="0" smtClean="0"/>
                        <a:t>Accertamento</a:t>
                      </a:r>
                      <a:endParaRPr lang="it-IT" dirty="0"/>
                    </a:p>
                  </a:txBody>
                  <a:tcPr/>
                </a:tc>
                <a:tc>
                  <a:txBody>
                    <a:bodyPr/>
                    <a:lstStyle/>
                    <a:p>
                      <a:pPr algn="ctr"/>
                      <a:r>
                        <a:rPr lang="it-IT" dirty="0" smtClean="0"/>
                        <a:t>500</a:t>
                      </a:r>
                      <a:endParaRPr lang="it-IT" dirty="0"/>
                    </a:p>
                  </a:txBody>
                  <a:tcPr/>
                </a:tc>
                <a:tc>
                  <a:txBody>
                    <a:bodyPr/>
                    <a:lstStyle/>
                    <a:p>
                      <a:pPr algn="ctr"/>
                      <a:r>
                        <a:rPr lang="it-IT" dirty="0" smtClean="0"/>
                        <a:t>-</a:t>
                      </a:r>
                      <a:endParaRPr lang="it-IT" dirty="0"/>
                    </a:p>
                  </a:txBody>
                  <a:tcPr/>
                </a:tc>
              </a:tr>
              <a:tr h="370840">
                <a:tc>
                  <a:txBody>
                    <a:bodyPr/>
                    <a:lstStyle/>
                    <a:p>
                      <a:r>
                        <a:rPr lang="it-IT" dirty="0" smtClean="0"/>
                        <a:t>Impegno</a:t>
                      </a:r>
                      <a:endParaRPr lang="it-IT" dirty="0"/>
                    </a:p>
                  </a:txBody>
                  <a:tcPr/>
                </a:tc>
                <a:tc>
                  <a:txBody>
                    <a:bodyPr/>
                    <a:lstStyle/>
                    <a:p>
                      <a:pPr algn="ctr"/>
                      <a:r>
                        <a:rPr lang="it-IT" dirty="0" smtClean="0"/>
                        <a:t>-</a:t>
                      </a:r>
                      <a:endParaRPr lang="it-IT" dirty="0"/>
                    </a:p>
                  </a:txBody>
                  <a:tcPr/>
                </a:tc>
                <a:tc>
                  <a:txBody>
                    <a:bodyPr/>
                    <a:lstStyle/>
                    <a:p>
                      <a:pPr algn="ctr"/>
                      <a:r>
                        <a:rPr lang="it-IT" dirty="0" smtClean="0"/>
                        <a:t>500</a:t>
                      </a:r>
                      <a:endParaRPr lang="it-IT" dirty="0"/>
                    </a:p>
                  </a:txBody>
                  <a:tcPr/>
                </a:tc>
              </a:tr>
              <a:tr h="7477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Fondo pluriennale vincolato (spesa)</a:t>
                      </a:r>
                    </a:p>
                    <a:p>
                      <a:endParaRPr lang="it-IT" dirty="0"/>
                    </a:p>
                  </a:txBody>
                  <a:tcPr/>
                </a:tc>
                <a:tc>
                  <a:txBody>
                    <a:bodyPr/>
                    <a:lstStyle/>
                    <a:p>
                      <a:pPr algn="ctr"/>
                      <a:r>
                        <a:rPr lang="it-IT" dirty="0" smtClean="0"/>
                        <a:t>500</a:t>
                      </a:r>
                      <a:endParaRPr lang="it-IT" dirty="0"/>
                    </a:p>
                  </a:txBody>
                  <a:tcPr/>
                </a:tc>
                <a:tc>
                  <a:txBody>
                    <a:bodyPr/>
                    <a:lstStyle/>
                    <a:p>
                      <a:pPr algn="ctr"/>
                      <a:r>
                        <a:rPr lang="it-IT" dirty="0" smtClean="0"/>
                        <a:t>-</a:t>
                      </a:r>
                      <a:endParaRPr lang="it-IT" dirty="0"/>
                    </a:p>
                  </a:txBody>
                  <a:tcPr/>
                </a:tc>
              </a:tr>
              <a:tr h="370840">
                <a:tc>
                  <a:txBody>
                    <a:bodyPr/>
                    <a:lstStyle/>
                    <a:p>
                      <a:r>
                        <a:rPr lang="it-IT" dirty="0" smtClean="0"/>
                        <a:t>Saldo</a:t>
                      </a:r>
                      <a:endParaRPr lang="it-IT" dirty="0"/>
                    </a:p>
                  </a:txBody>
                  <a:tcPr/>
                </a:tc>
                <a:tc>
                  <a:txBody>
                    <a:bodyPr/>
                    <a:lstStyle/>
                    <a:p>
                      <a:pPr algn="ctr"/>
                      <a:r>
                        <a:rPr lang="it-IT" dirty="0" smtClean="0"/>
                        <a:t>0</a:t>
                      </a:r>
                      <a:endParaRPr lang="it-IT" dirty="0"/>
                    </a:p>
                  </a:txBody>
                  <a:tcPr/>
                </a:tc>
                <a:tc>
                  <a:txBody>
                    <a:bodyPr/>
                    <a:lstStyle/>
                    <a:p>
                      <a:pPr algn="ctr"/>
                      <a:r>
                        <a:rPr lang="it-IT" dirty="0" smtClean="0"/>
                        <a:t>0</a:t>
                      </a:r>
                      <a:endParaRPr lang="it-IT" dirty="0"/>
                    </a:p>
                  </a:txBody>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olo 1"/>
          <p:cNvSpPr>
            <a:spLocks noGrp="1"/>
          </p:cNvSpPr>
          <p:nvPr>
            <p:ph type="title"/>
          </p:nvPr>
        </p:nvSpPr>
        <p:spPr/>
        <p:txBody>
          <a:bodyPr/>
          <a:lstStyle/>
          <a:p>
            <a:r>
              <a:rPr lang="it-IT" smtClean="0"/>
              <a:t>Il FPV</a:t>
            </a:r>
          </a:p>
        </p:txBody>
      </p:sp>
      <p:sp>
        <p:nvSpPr>
          <p:cNvPr id="66562" name="Segnaposto contenuto 2"/>
          <p:cNvSpPr>
            <a:spLocks noGrp="1"/>
          </p:cNvSpPr>
          <p:nvPr>
            <p:ph idx="1"/>
          </p:nvPr>
        </p:nvSpPr>
        <p:spPr/>
        <p:txBody>
          <a:bodyPr/>
          <a:lstStyle/>
          <a:p>
            <a:pPr algn="ctr"/>
            <a:r>
              <a:rPr lang="it-IT" sz="3600" smtClean="0"/>
              <a:t>Può essere definito come “una fonte di finanziamento già realizzata e non ancora utilizzata”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b="1" dirty="0" smtClean="0"/>
              <a:t>Quando viene a scadenza l’obbligazione?</a:t>
            </a:r>
            <a:endParaRPr lang="it-IT" dirty="0"/>
          </a:p>
        </p:txBody>
      </p:sp>
      <p:sp>
        <p:nvSpPr>
          <p:cNvPr id="19458" name="Segnaposto contenuto 2"/>
          <p:cNvSpPr>
            <a:spLocks noGrp="1"/>
          </p:cNvSpPr>
          <p:nvPr>
            <p:ph idx="1"/>
          </p:nvPr>
        </p:nvSpPr>
        <p:spPr/>
        <p:txBody>
          <a:bodyPr/>
          <a:lstStyle/>
          <a:p>
            <a:r>
              <a:rPr lang="it-IT" b="1" smtClean="0"/>
              <a:t>Nascita</a:t>
            </a:r>
            <a:r>
              <a:rPr lang="it-IT" smtClean="0"/>
              <a:t>: a seguito della quale l’impegno della spesa è registrata nelle scritture contabili</a:t>
            </a:r>
          </a:p>
          <a:p>
            <a:r>
              <a:rPr lang="it-IT" b="1" smtClean="0"/>
              <a:t>Esigibilità</a:t>
            </a:r>
            <a:r>
              <a:rPr lang="it-IT" smtClean="0"/>
              <a:t>: a seguito della quale la spesa è imputata alle scritture contabili di un determinato esercizio (cioè quando si può pretendere l’adempimento)</a:t>
            </a:r>
          </a:p>
          <a:p>
            <a:r>
              <a:rPr lang="it-IT" b="1" smtClean="0"/>
              <a:t>Estinzione</a:t>
            </a:r>
            <a:r>
              <a:rPr lang="it-IT" smtClean="0"/>
              <a:t>: in relazione alla quale la spesa è registrata in termini di cassa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La nuova competenza finanziaria potenziata distingue tra:</a:t>
            </a:r>
            <a:endParaRPr lang="it-IT" dirty="0"/>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t-IT" u="sng" dirty="0" smtClean="0"/>
              <a:t>Momento della registrazione </a:t>
            </a:r>
            <a:r>
              <a:rPr lang="it-IT" dirty="0" smtClean="0"/>
              <a:t>dell’impegno che sorge quando l’obbligazione giuridica è perfezionata</a:t>
            </a:r>
            <a:endParaRPr lang="it-IT" dirty="0"/>
          </a:p>
          <a:p>
            <a:pPr fontAlgn="auto">
              <a:spcAft>
                <a:spcPts val="0"/>
              </a:spcAft>
              <a:buFont typeface="Arial" pitchFamily="34" charset="0"/>
              <a:buChar char="•"/>
              <a:defRPr/>
            </a:pPr>
            <a:r>
              <a:rPr lang="it-IT" u="sng" dirty="0" smtClean="0"/>
              <a:t>Momento dell’imputazione </a:t>
            </a:r>
            <a:r>
              <a:rPr lang="it-IT" dirty="0" smtClean="0"/>
              <a:t>contabile all’esercizio in cui l’obbligazione diventa esigibile</a:t>
            </a:r>
          </a:p>
          <a:p>
            <a:pPr fontAlgn="auto">
              <a:spcAft>
                <a:spcPts val="0"/>
              </a:spcAft>
              <a:buFont typeface="Arial" pitchFamily="34" charset="0"/>
              <a:buChar char="•"/>
              <a:defRPr/>
            </a:pPr>
            <a:endParaRPr lang="it-IT" dirty="0"/>
          </a:p>
          <a:p>
            <a:pPr fontAlgn="auto">
              <a:spcAft>
                <a:spcPts val="0"/>
              </a:spcAft>
              <a:buFont typeface="Arial" pitchFamily="34" charset="0"/>
              <a:buChar char="•"/>
              <a:defRPr/>
            </a:pPr>
            <a:r>
              <a:rPr lang="it-IT" i="1" dirty="0" err="1" smtClean="0"/>
              <a:t>Nb</a:t>
            </a:r>
            <a:r>
              <a:rPr lang="it-IT" i="1" dirty="0" smtClean="0"/>
              <a:t>: prima del </a:t>
            </a:r>
            <a:r>
              <a:rPr lang="it-IT" i="1" dirty="0" err="1" smtClean="0"/>
              <a:t>D.Lgs.</a:t>
            </a:r>
            <a:r>
              <a:rPr lang="it-IT" i="1" dirty="0" smtClean="0"/>
              <a:t> 118/2011 i due momenti coincidevano ovvero le </a:t>
            </a:r>
            <a:r>
              <a:rPr lang="it-IT" i="1" dirty="0" err="1" smtClean="0"/>
              <a:t>obb</a:t>
            </a:r>
            <a:r>
              <a:rPr lang="it-IT" i="1" dirty="0" smtClean="0"/>
              <a:t>/</a:t>
            </a:r>
            <a:r>
              <a:rPr lang="it-IT" i="1" dirty="0" err="1" smtClean="0"/>
              <a:t>ni</a:t>
            </a:r>
            <a:r>
              <a:rPr lang="it-IT" i="1" dirty="0" smtClean="0"/>
              <a:t> erano registrate ed imputate contabilmente nello stesso esercizio in cui sorgeva l’</a:t>
            </a:r>
            <a:r>
              <a:rPr lang="it-IT" i="1" dirty="0" err="1" smtClean="0"/>
              <a:t>obb</a:t>
            </a:r>
            <a:r>
              <a:rPr lang="it-IT" i="1" dirty="0" smtClean="0"/>
              <a:t>/ne salvo delle eccezioni</a:t>
            </a:r>
            <a:endParaRPr lang="it-IT"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r>
              <a:rPr lang="it-IT" smtClean="0"/>
              <a:t>L’impegno di spesa</a:t>
            </a:r>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t-IT" dirty="0" smtClean="0"/>
              <a:t>Pertanto l’impegno ai sensi dell’art. 183 del TUEL, così come modificato dal </a:t>
            </a:r>
            <a:r>
              <a:rPr lang="it-IT" dirty="0" err="1" smtClean="0"/>
              <a:t>D.Lgs.</a:t>
            </a:r>
            <a:r>
              <a:rPr lang="it-IT" dirty="0" smtClean="0"/>
              <a:t> 118/2011, costituisce la prima fase del procedimento di spesa con la quale viene </a:t>
            </a:r>
            <a:r>
              <a:rPr lang="it-IT" u="sng" dirty="0" smtClean="0"/>
              <a:t>registrata </a:t>
            </a:r>
            <a:r>
              <a:rPr lang="it-IT" dirty="0" smtClean="0"/>
              <a:t>nelle scritture contabili la spesa conseguente ad una obbligazione giuridicamente perfezionata avendo determinato la somma da pagare, il soggetto creditore, la ragione del debito, la scadenza dell’obbligazione e costituito il vincolo sulle previsioni di bilancio.</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sz="3600" dirty="0" smtClean="0"/>
              <a:t>Esempio:Impegno di spesa di 1000 euro per acquisto materiale di cancelleria</a:t>
            </a:r>
            <a:r>
              <a:rPr lang="it-IT" dirty="0" smtClean="0"/>
              <a:t/>
            </a:r>
            <a:br>
              <a:rPr lang="it-IT" dirty="0" smtClean="0"/>
            </a:br>
            <a:endParaRPr lang="it-IT" dirty="0"/>
          </a:p>
        </p:txBody>
      </p:sp>
      <p:sp>
        <p:nvSpPr>
          <p:cNvPr id="22530" name="Segnaposto contenuto 2"/>
          <p:cNvSpPr>
            <a:spLocks noGrp="1"/>
          </p:cNvSpPr>
          <p:nvPr>
            <p:ph idx="1"/>
          </p:nvPr>
        </p:nvSpPr>
        <p:spPr/>
        <p:txBody>
          <a:bodyPr/>
          <a:lstStyle/>
          <a:p>
            <a:r>
              <a:rPr lang="it-IT" smtClean="0"/>
              <a:t>La determina dovrà indicare la seguente dicitura:</a:t>
            </a:r>
          </a:p>
          <a:p>
            <a:r>
              <a:rPr lang="it-IT" smtClean="0"/>
              <a:t>A - di impegnare la somma di euro 1000 sull’intervento xxxx del bilancio di previsione 2015;</a:t>
            </a:r>
          </a:p>
          <a:p>
            <a:r>
              <a:rPr lang="it-IT" smtClean="0"/>
              <a:t>B - di dare atto che l’esigibilità dell’obbligazione avverrà entro il 31/12/2015;</a:t>
            </a:r>
          </a:p>
          <a:p>
            <a:endParaRPr lang="it-IT"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endParaRPr lang="it-IT" smtClean="0"/>
          </a:p>
        </p:txBody>
      </p:sp>
      <p:sp>
        <p:nvSpPr>
          <p:cNvPr id="3" name="Segnaposto contenuto 2"/>
          <p:cNvSpPr>
            <a:spLocks noGrp="1"/>
          </p:cNvSpPr>
          <p:nvPr>
            <p:ph idx="1"/>
          </p:nvPr>
        </p:nvSpPr>
        <p:spPr/>
        <p:txBody>
          <a:bodyPr rtlCol="0">
            <a:normAutofit fontScale="92500" lnSpcReduction="20000"/>
          </a:bodyPr>
          <a:lstStyle/>
          <a:p>
            <a:pPr algn="just" fontAlgn="auto">
              <a:spcAft>
                <a:spcPts val="0"/>
              </a:spcAft>
              <a:buFont typeface="Arial" pitchFamily="34" charset="0"/>
              <a:buChar char="•"/>
              <a:defRPr/>
            </a:pPr>
            <a:r>
              <a:rPr lang="it-IT" b="1" dirty="0" smtClean="0"/>
              <a:t>Fase di registrazione: </a:t>
            </a:r>
            <a:r>
              <a:rPr lang="it-IT" dirty="0" smtClean="0"/>
              <a:t>la registrazione dell’impegno avviene nel momento in cui l’impegno è giuridicamente perfezionato con imputazione agli esercizi finanziari in cui le obbligazioni risultano esigibili. Alla fine dell’esercizio le registrazioni a cui non hanno fatto seguito obbligazioni scadute sono cancellate quali economie di bilancio.</a:t>
            </a:r>
            <a:endParaRPr lang="it-IT" b="1" dirty="0" smtClean="0"/>
          </a:p>
          <a:p>
            <a:pPr algn="just" fontAlgn="auto">
              <a:spcAft>
                <a:spcPts val="0"/>
              </a:spcAft>
              <a:buFont typeface="Arial" pitchFamily="34" charset="0"/>
              <a:buChar char="•"/>
              <a:defRPr/>
            </a:pPr>
            <a:r>
              <a:rPr lang="it-IT" b="1" dirty="0" smtClean="0"/>
              <a:t>Fase di imputazione: </a:t>
            </a:r>
            <a:r>
              <a:rPr lang="it-IT" dirty="0" smtClean="0"/>
              <a:t>i criteri di imputazione sono differenziati in base alla tipologia di spesa così come rilevati nell’allegato 4/2 </a:t>
            </a:r>
            <a:r>
              <a:rPr lang="it-IT" dirty="0" err="1" smtClean="0"/>
              <a:t>D.Lgs.</a:t>
            </a:r>
            <a:r>
              <a:rPr lang="it-IT" dirty="0" smtClean="0"/>
              <a:t> 2011.</a:t>
            </a:r>
            <a:endParaRPr lang="it-IT" b="1"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2118</Words>
  <Application>Microsoft Office PowerPoint</Application>
  <PresentationFormat>Presentazione su schermo (4:3)</PresentationFormat>
  <Paragraphs>249</Paragraphs>
  <Slides>49</Slides>
  <Notes>2</Notes>
  <HiddenSlides>0</HiddenSlides>
  <MMClips>0</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49</vt:i4>
      </vt:variant>
    </vt:vector>
  </HeadingPairs>
  <TitlesOfParts>
    <vt:vector size="53" baseType="lpstr">
      <vt:lpstr>Calibri</vt:lpstr>
      <vt:lpstr>Arial</vt:lpstr>
      <vt:lpstr>Algerian</vt:lpstr>
      <vt:lpstr>Tema di Office</vt:lpstr>
      <vt:lpstr>IL PASSAGGIO AL BILANCIO ARMONIZZATO</vt:lpstr>
      <vt:lpstr>Il processo di armonizzazione  Spesa</vt:lpstr>
      <vt:lpstr>Il principio della competenza finanziaria potenziata applicato alla spesa  n. 16 allegato 1 D.Lgs. 118/2011</vt:lpstr>
      <vt:lpstr>Quando viene a scadenza l’obbligazione?</vt:lpstr>
      <vt:lpstr>Quando viene a scadenza l’obbligazione?</vt:lpstr>
      <vt:lpstr>La nuova competenza finanziaria potenziata distingue tra:</vt:lpstr>
      <vt:lpstr>L’impegno di spesa</vt:lpstr>
      <vt:lpstr>Esempio:Impegno di spesa di 1000 euro per acquisto materiale di cancelleria </vt:lpstr>
      <vt:lpstr>Diapositiva 9</vt:lpstr>
      <vt:lpstr>Diapositiva 10</vt:lpstr>
      <vt:lpstr>LA CLASSIFICAZIONE DELLE SPESE ART.12 D.LGS. 118/2011</vt:lpstr>
      <vt:lpstr>Diapositiva 12</vt:lpstr>
      <vt:lpstr>LA CLASSIFICAZIONE DELLE SPESE PER TITOLI</vt:lpstr>
      <vt:lpstr>La classificazione delle spese nel bilancio gestionale</vt:lpstr>
      <vt:lpstr>La classificazione delle spese nel bilancio gestionale</vt:lpstr>
      <vt:lpstr>La classificazione delle spese nel bilancio</vt:lpstr>
      <vt:lpstr>Bilancio decisionale autorizzazione consiglio </vt:lpstr>
      <vt:lpstr>Diapositiva 18</vt:lpstr>
      <vt:lpstr>Diapositiva 19</vt:lpstr>
      <vt:lpstr>IL PASSAGGIO AL BILANCIO ARMONIZZATO</vt:lpstr>
      <vt:lpstr>Il processo di armonizzazione  Entrata</vt:lpstr>
      <vt:lpstr>Il principio della competenza finanziaria potenziata applicato all’entrata  n. 16 allegato 1 D.Lgs. 118/2011</vt:lpstr>
      <vt:lpstr>Quando viene a scadenza l’obbligazione?</vt:lpstr>
      <vt:lpstr>Quando viene a scadenza l’obbligazione?</vt:lpstr>
      <vt:lpstr>La nuova competenza finanziaria potenziata distingue tra:</vt:lpstr>
      <vt:lpstr>L’accertamento dell’entrata </vt:lpstr>
      <vt:lpstr>ATTENZIONE!!!!  Il principio generale contenuto nell’allegato 1 del D.Lgs. 118/2011 sottolinea che è categoricamente esclusa la possibilità di accertamento attuale di entrate future in quanto ciò darebbe luogo ad un’anticipazione di impieghi in attesa dell’effettivo maturare della scadenza del titolo giuridico dell’entrata futura con la conseguenza di alterare gli equilibri di bilancio </vt:lpstr>
      <vt:lpstr>SEGUE L’accertamento dell’entrata  - l’accertamento presuppone idonea documentazione  - l’iscrizione avviene in relazione al criterio della scadenza del credito rispetto a ciascun esercizio finanziario  - sono accertate per intero importo anche le entrate di dubbia esazione per le quali non è certa la riscossione integrale es. sanzioni al codice della strada …(NB prima si accertavano per cassa ora con la nuova armonizzazione si accertano per il loro valore complessivo e la somma ritenuta di dubbia esigibilità verrà gestita con uno stanziamento nella spesa a titolo “Fondo crediti di dubbia e difficile esigibilità”)   - le entrate che negli esercizi precedenti sono state accertate per cassa  rimarranno tali fino al loro esaurimento</vt:lpstr>
      <vt:lpstr>LA CLASSIFICAZIONE DELLE ENTRATE ART.15 D.LGS. 118/2011</vt:lpstr>
      <vt:lpstr>Diapositiva 30</vt:lpstr>
      <vt:lpstr>LA CLASSIFICAZIONE DELLE ENTRATE PER TITOLI</vt:lpstr>
      <vt:lpstr>Bilancio decisionale autorizzazione consiglio </vt:lpstr>
      <vt:lpstr>IL FONDO CREDITI DI DUBBIA E DIFFICILE ESIGIBILITA’ (FCDDE)</vt:lpstr>
      <vt:lpstr>COME SI CALCOLA IL FONDO CREDITI DI DUBBIA E DIFFICILE ESIGIBILITA’ (FCDDE)</vt:lpstr>
      <vt:lpstr>COME SI CALCOLA IL FONDO CREDITI  LE FASI </vt:lpstr>
      <vt:lpstr>COME SI CALCOLA IL FONDO CREDITI  La FASe A</vt:lpstr>
      <vt:lpstr>COME SI CALCOLA IL FONDO CREDITI  La FASe B e c</vt:lpstr>
      <vt:lpstr>Verifica di congruita’ del fcdde</vt:lpstr>
      <vt:lpstr>IL PASSAGGIO AL BILANCIO ARMONIZZATO</vt:lpstr>
      <vt:lpstr>Il Fondo pluriennale vincolato</vt:lpstr>
      <vt:lpstr>Il Fondo pluriennale vincolato</vt:lpstr>
      <vt:lpstr>Diapositiva 42</vt:lpstr>
      <vt:lpstr>Quindi il fondo pluriennale vincolato correlato al principio della competenza finanziaria potenziata, evidenzia con trasparenza e attendibilità l’iter di impiego di risorse acquisite dall’ente ma che troveranno effettivo utilizzo negli anni successivi, è quindi uno strumento di rappresentazione fondamentale della programmazione delle spese degli enti locali. La costruzione del fondo pluriennale vincolato passa per un corretto cronoprogramma. </vt:lpstr>
      <vt:lpstr> Per meglio comprendere il funzionamento del fondo pluriennale vincolato possiamo chiarire con un esempio: </vt:lpstr>
      <vt:lpstr>Diapositiva 45</vt:lpstr>
      <vt:lpstr>Contrariamente al precedente ordinamento applicando il principio della competenza finanziaria potenziata agli esercizi X e X+1 succede che nel primo esercizio si avrà un saldo positivo per effetto dell’accertamento e nell’anno successivo un saldo negativo dello stesso importo causato dalla mancanza di coordinamento temporale dell’imputazione della spesa rispetto all’entrata. </vt:lpstr>
      <vt:lpstr>Il FPV  Può essere sia di parte corrente che di parte in conto capitale </vt:lpstr>
      <vt:lpstr>Con l’introduzione del fondo pluriennale vincolato, concludendo l’esempio precedente, rileviamo che senza alcuna modifica in riferimento all’imputazione delle entrate e delle spese nei due esercizi, il saldo è uguale a zero sia per X sia per X+1.  Di seguito la registrazione nell’ordinamento contabile modificato dal decreto legislativo 118 del 2011 con il fondo pluriennale vincolato. </vt:lpstr>
      <vt:lpstr>Il FPV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PASSAGGIO AL BILANCIO ARMONIZZATO</dc:title>
  <dc:creator>vgfdg</dc:creator>
  <cp:lastModifiedBy>colaiuda</cp:lastModifiedBy>
  <cp:revision>133</cp:revision>
  <dcterms:created xsi:type="dcterms:W3CDTF">2015-11-27T15:41:02Z</dcterms:created>
  <dcterms:modified xsi:type="dcterms:W3CDTF">2016-01-07T12:18:26Z</dcterms:modified>
</cp:coreProperties>
</file>